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69"/>
  </p:notesMasterIdLst>
  <p:sldIdLst>
    <p:sldId id="256" r:id="rId2"/>
    <p:sldId id="608" r:id="rId3"/>
    <p:sldId id="361" r:id="rId4"/>
    <p:sldId id="408" r:id="rId5"/>
    <p:sldId id="304" r:id="rId6"/>
    <p:sldId id="615" r:id="rId7"/>
    <p:sldId id="341" r:id="rId8"/>
    <p:sldId id="413" r:id="rId9"/>
    <p:sldId id="344" r:id="rId10"/>
    <p:sldId id="629" r:id="rId11"/>
    <p:sldId id="612" r:id="rId12"/>
    <p:sldId id="474" r:id="rId13"/>
    <p:sldId id="490" r:id="rId14"/>
    <p:sldId id="390" r:id="rId15"/>
    <p:sldId id="581" r:id="rId16"/>
    <p:sldId id="583" r:id="rId17"/>
    <p:sldId id="573" r:id="rId18"/>
    <p:sldId id="600" r:id="rId19"/>
    <p:sldId id="497" r:id="rId20"/>
    <p:sldId id="500" r:id="rId21"/>
    <p:sldId id="501" r:id="rId22"/>
    <p:sldId id="502" r:id="rId23"/>
    <p:sldId id="503" r:id="rId24"/>
    <p:sldId id="506" r:id="rId25"/>
    <p:sldId id="508" r:id="rId26"/>
    <p:sldId id="509" r:id="rId27"/>
    <p:sldId id="605" r:id="rId28"/>
    <p:sldId id="606" r:id="rId29"/>
    <p:sldId id="534" r:id="rId30"/>
    <p:sldId id="536" r:id="rId31"/>
    <p:sldId id="601" r:id="rId32"/>
    <p:sldId id="526" r:id="rId33"/>
    <p:sldId id="527" r:id="rId34"/>
    <p:sldId id="602" r:id="rId35"/>
    <p:sldId id="482" r:id="rId36"/>
    <p:sldId id="574" r:id="rId37"/>
    <p:sldId id="638" r:id="rId38"/>
    <p:sldId id="597" r:id="rId39"/>
    <p:sldId id="616" r:id="rId40"/>
    <p:sldId id="630" r:id="rId41"/>
    <p:sldId id="631" r:id="rId42"/>
    <p:sldId id="632" r:id="rId43"/>
    <p:sldId id="633" r:id="rId44"/>
    <p:sldId id="634" r:id="rId45"/>
    <p:sldId id="635" r:id="rId46"/>
    <p:sldId id="636" r:id="rId47"/>
    <p:sldId id="637" r:id="rId48"/>
    <p:sldId id="617" r:id="rId49"/>
    <p:sldId id="269" r:id="rId50"/>
    <p:sldId id="266" r:id="rId51"/>
    <p:sldId id="267" r:id="rId52"/>
    <p:sldId id="268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  <p:sldId id="639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4995@gmail.com" initials="i" lastIdx="2" clrIdx="0">
    <p:extLst>
      <p:ext uri="{19B8F6BF-5375-455C-9EA6-DF929625EA0E}">
        <p15:presenceInfo xmlns:p15="http://schemas.microsoft.com/office/powerpoint/2012/main" userId="5f2ca59b9e73ce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40FF"/>
    <a:srgbClr val="00652E"/>
    <a:srgbClr val="F989FF"/>
    <a:srgbClr val="43FF54"/>
    <a:srgbClr val="3D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10"/>
    <p:restoredTop sz="95735" autoAdjust="0"/>
  </p:normalViewPr>
  <p:slideViewPr>
    <p:cSldViewPr snapToGrid="0" snapToObjects="1">
      <p:cViewPr varScale="1">
        <p:scale>
          <a:sx n="104" d="100"/>
          <a:sy n="104" d="100"/>
        </p:scale>
        <p:origin x="48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 </a:t>
            </a:r>
            <a:r>
              <a:rPr lang="en-US" dirty="0" err="1"/>
              <a:t>l'information</a:t>
            </a:r>
            <a:r>
              <a:rPr lang="en-US" baseline="0" dirty="0"/>
              <a:t> </a:t>
            </a:r>
            <a:r>
              <a:rPr lang="en-US" baseline="0" dirty="0" err="1"/>
              <a:t>genetique</a:t>
            </a:r>
            <a:r>
              <a:rPr lang="en-US" baseline="0" dirty="0"/>
              <a:t> </a:t>
            </a:r>
            <a:r>
              <a:rPr lang="en-US" baseline="0" dirty="0" err="1"/>
              <a:t>est</a:t>
            </a:r>
            <a:r>
              <a:rPr lang="en-US" baseline="0" dirty="0"/>
              <a:t> </a:t>
            </a:r>
            <a:r>
              <a:rPr lang="en-US" baseline="0" dirty="0" err="1"/>
              <a:t>stocké</a:t>
            </a:r>
            <a:r>
              <a:rPr lang="en-US" baseline="0" dirty="0"/>
              <a:t> et </a:t>
            </a:r>
            <a:r>
              <a:rPr lang="en-US" baseline="0" dirty="0" err="1"/>
              <a:t>hérité</a:t>
            </a:r>
            <a:r>
              <a:rPr lang="en-US" baseline="0" dirty="0"/>
              <a:t>? </a:t>
            </a:r>
            <a:r>
              <a:rPr lang="en-US" baseline="0" dirty="0" err="1"/>
              <a:t>Qu'est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ce</a:t>
            </a:r>
            <a:r>
              <a:rPr lang="en-US" baseline="0" dirty="0"/>
              <a:t>, la </a:t>
            </a:r>
            <a:r>
              <a:rPr lang="en-US" baseline="0" dirty="0" err="1"/>
              <a:t>mutatiom</a:t>
            </a:r>
            <a:r>
              <a:rPr lang="en-US" baseline="0" dirty="0"/>
              <a:t>? </a:t>
            </a:r>
            <a:r>
              <a:rPr lang="en-US" baseline="0" dirty="0" err="1"/>
              <a:t>Ecoutons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70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9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1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9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6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0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6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5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4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8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7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4.png"/><Relationship Id="rId4" Type="http://schemas.openxmlformats.org/officeDocument/2006/relationships/image" Target="../media/image51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Relationship Id="rId9" Type="http://schemas.openxmlformats.org/officeDocument/2006/relationships/image" Target="../media/image9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99548A-C5A3-5849-9434-8ADF76D8B3BA}"/>
              </a:ext>
            </a:extLst>
          </p:cNvPr>
          <p:cNvSpPr txBox="1"/>
          <p:nvPr/>
        </p:nvSpPr>
        <p:spPr>
          <a:xfrm>
            <a:off x="98854" y="3427525"/>
            <a:ext cx="9045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i="0" u="none" strike="noStrike" dirty="0">
                <a:effectLst/>
                <a:latin typeface="Cambria" panose="02040503050406030204" pitchFamily="18" charset="0"/>
              </a:rPr>
              <a:t>или как учесть эффекты генетического сцепления </a:t>
            </a:r>
          </a:p>
          <a:p>
            <a:pPr algn="ctr"/>
            <a:r>
              <a:rPr lang="ru-RU" sz="2000" i="0" u="none" strike="noStrike" dirty="0">
                <a:effectLst/>
                <a:latin typeface="Cambria" panose="02040503050406030204" pitchFamily="18" charset="0"/>
              </a:rPr>
              <a:t>в </a:t>
            </a:r>
            <a:r>
              <a:rPr lang="ru-RU" sz="2000" i="0" u="none" strike="noStrike" dirty="0" err="1">
                <a:effectLst/>
                <a:latin typeface="Cambria" panose="02040503050406030204" pitchFamily="18" charset="0"/>
              </a:rPr>
              <a:t>многолокусной</a:t>
            </a:r>
            <a:r>
              <a:rPr lang="ru-RU" sz="2000" i="0" u="none" strike="noStrike" dirty="0">
                <a:effectLst/>
                <a:latin typeface="Cambria" panose="02040503050406030204" pitchFamily="18" charset="0"/>
              </a:rPr>
              <a:t> популяции</a:t>
            </a:r>
            <a:endParaRPr lang="en-RU" sz="2000" dirty="0">
              <a:latin typeface="Cambria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DECFA-4481-6045-B81F-2A80A9345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452" y="1636825"/>
            <a:ext cx="5723096" cy="1790700"/>
          </a:xfrm>
        </p:spPr>
        <p:txBody>
          <a:bodyPr>
            <a:noAutofit/>
          </a:bodyPr>
          <a:lstStyle/>
          <a:p>
            <a:pPr algn="ctr"/>
            <a:r>
              <a:rPr lang="ru-RU" sz="4400" b="0" i="0" u="none" strike="noStrike" dirty="0">
                <a:solidFill>
                  <a:schemeClr val="tx1"/>
                </a:solidFill>
                <a:effectLst/>
              </a:rPr>
              <a:t>Одиночн</a:t>
            </a:r>
            <a:r>
              <a:rPr lang="ru-RU" sz="4400" dirty="0">
                <a:solidFill>
                  <a:schemeClr val="tx1"/>
                </a:solidFill>
              </a:rPr>
              <a:t>ые</a:t>
            </a:r>
            <a:r>
              <a:rPr lang="ru-RU" sz="4400" b="0" i="0" u="none" strike="noStrike" dirty="0">
                <a:solidFill>
                  <a:schemeClr val="tx1"/>
                </a:solidFill>
                <a:effectLst/>
              </a:rPr>
              <a:t> волны в теории эволюции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8C88028-0E3C-5241-817D-639FDA710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137" y="4506647"/>
            <a:ext cx="7951306" cy="2029360"/>
          </a:xfrm>
        </p:spPr>
        <p:txBody>
          <a:bodyPr>
            <a:normAutofit/>
          </a:bodyPr>
          <a:lstStyle/>
          <a:p>
            <a:pPr algn="ctr"/>
            <a:endParaRPr lang="ru-RU" sz="2400" dirty="0"/>
          </a:p>
          <a:p>
            <a:pPr algn="ctr"/>
            <a:r>
              <a:rPr lang="ru-RU" dirty="0"/>
              <a:t>Игорь </a:t>
            </a:r>
            <a:r>
              <a:rPr lang="ru-RU" dirty="0" err="1"/>
              <a:t>Мартынович</a:t>
            </a:r>
            <a:r>
              <a:rPr lang="ru-RU" dirty="0"/>
              <a:t> </a:t>
            </a:r>
            <a:r>
              <a:rPr lang="ru-RU" dirty="0" err="1"/>
              <a:t>Рузин</a:t>
            </a:r>
            <a:endParaRPr lang="ru-RU" dirty="0"/>
          </a:p>
          <a:p>
            <a:pPr algn="ctr"/>
            <a:endParaRPr lang="ru-RU" sz="1600" i="1" dirty="0"/>
          </a:p>
          <a:p>
            <a:pPr algn="ctr"/>
            <a:r>
              <a:rPr lang="ru-RU" sz="1600" i="1" dirty="0"/>
              <a:t>Институт Эволюционной Физиологии и Биохимии им. И.М. Сеченова РАН</a:t>
            </a:r>
            <a:endParaRPr lang="en-US" sz="1600" i="1" dirty="0"/>
          </a:p>
          <a:p>
            <a:pPr algn="ctr"/>
            <a:r>
              <a:rPr lang="ru-RU" sz="1600" i="1" dirty="0"/>
              <a:t>Санкт-Петербургский Политехнический Университет им. Петра Великого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26D35-D550-6049-8960-236E6CE56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3"/>
            <a:ext cx="3517900" cy="124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A5381-E69D-0F4A-B6F0-1F0A1082A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93" y="25623"/>
            <a:ext cx="14097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D28EA29-835A-0246-85C1-D7E33581C69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28" y="1948874"/>
            <a:ext cx="5867616" cy="465057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C67300-CE2D-EA41-A789-247419B8BA32}"/>
              </a:ext>
            </a:extLst>
          </p:cNvPr>
          <p:cNvSpPr txBox="1"/>
          <p:nvPr/>
        </p:nvSpPr>
        <p:spPr>
          <a:xfrm>
            <a:off x="2024556" y="1214127"/>
            <a:ext cx="586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f </a:t>
            </a:r>
            <a:r>
              <a:rPr lang="en-FR" i="1">
                <a:latin typeface="Cambria" panose="02040503050406030204" pitchFamily="18" charset="0"/>
              </a:rPr>
              <a:t> – </a:t>
            </a:r>
            <a:r>
              <a:rPr lang="en-US" i="1" dirty="0" err="1">
                <a:latin typeface="Cambria" panose="02040503050406030204" pitchFamily="18" charset="0"/>
              </a:rPr>
              <a:t>д</a:t>
            </a:r>
            <a:r>
              <a:rPr lang="ru-RU" i="1" dirty="0" err="1">
                <a:latin typeface="Cambria" panose="02040503050406030204" pitchFamily="18" charset="0"/>
              </a:rPr>
              <a:t>оля</a:t>
            </a:r>
            <a:r>
              <a:rPr lang="ru-RU" i="1" dirty="0">
                <a:latin typeface="Cambria" panose="02040503050406030204" pitchFamily="18" charset="0"/>
              </a:rPr>
              <a:t> мутантов, </a:t>
            </a:r>
            <a:r>
              <a:rPr lang="en-US" i="1" dirty="0">
                <a:latin typeface="Symbol" pitchFamily="2" charset="2"/>
              </a:rPr>
              <a:t>r</a:t>
            </a:r>
            <a:r>
              <a:rPr lang="ru-RU" i="1" dirty="0">
                <a:latin typeface="Symbol" pitchFamily="2" charset="2"/>
              </a:rPr>
              <a:t> </a:t>
            </a:r>
            <a:r>
              <a:rPr lang="ru-RU" i="1" dirty="0">
                <a:latin typeface="Cambria" panose="02040503050406030204" pitchFamily="18" charset="0"/>
              </a:rPr>
              <a:t>(</a:t>
            </a:r>
            <a:r>
              <a:rPr lang="en-US" i="1" dirty="0">
                <a:latin typeface="Cambria" panose="02040503050406030204" pitchFamily="18" charset="0"/>
              </a:rPr>
              <a:t>f </a:t>
            </a:r>
            <a:r>
              <a:rPr lang="ru-RU" i="1" dirty="0">
                <a:latin typeface="Cambria" panose="02040503050406030204" pitchFamily="18" charset="0"/>
              </a:rPr>
              <a:t>, </a:t>
            </a:r>
            <a:r>
              <a:rPr lang="en-US" i="1" dirty="0">
                <a:latin typeface="Cambria" panose="02040503050406030204" pitchFamily="18" charset="0"/>
              </a:rPr>
              <a:t>t</a:t>
            </a:r>
            <a:r>
              <a:rPr lang="ru-RU" i="1" dirty="0">
                <a:latin typeface="Cambria" panose="02040503050406030204" pitchFamily="18" charset="0"/>
              </a:rPr>
              <a:t>)— плотность вероятности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70C23-6D7A-004D-B810-9F7CCC452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4" y="2240591"/>
            <a:ext cx="7029444" cy="1142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5FFA90-A7DA-C24B-A892-3F1C28EBFF35}"/>
              </a:ext>
            </a:extLst>
          </p:cNvPr>
          <p:cNvSpPr/>
          <p:nvPr/>
        </p:nvSpPr>
        <p:spPr>
          <a:xfrm>
            <a:off x="1080655" y="1846222"/>
            <a:ext cx="623335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70CC6E-599E-214E-BE0B-01A316E9E9CF}"/>
              </a:ext>
            </a:extLst>
          </p:cNvPr>
          <p:cNvSpPr/>
          <p:nvPr/>
        </p:nvSpPr>
        <p:spPr>
          <a:xfrm>
            <a:off x="6690935" y="2578290"/>
            <a:ext cx="207924" cy="461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rr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B3873-9285-CF45-9282-331C2508A83A}"/>
              </a:ext>
            </a:extLst>
          </p:cNvPr>
          <p:cNvSpPr txBox="1"/>
          <p:nvPr/>
        </p:nvSpPr>
        <p:spPr>
          <a:xfrm>
            <a:off x="4624416" y="3434824"/>
            <a:ext cx="4716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FR" sz="1400" b="1" dirty="0"/>
              <a:t>s&gt;0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B437F-17DD-A54F-B169-161C92B5FFCE}"/>
              </a:ext>
            </a:extLst>
          </p:cNvPr>
          <p:cNvSpPr/>
          <p:nvPr/>
        </p:nvSpPr>
        <p:spPr>
          <a:xfrm>
            <a:off x="6333905" y="2807266"/>
            <a:ext cx="116484" cy="343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96E0F-0A52-364E-B759-2898FE9D5B34}"/>
              </a:ext>
            </a:extLst>
          </p:cNvPr>
          <p:cNvSpPr txBox="1"/>
          <p:nvPr/>
        </p:nvSpPr>
        <p:spPr>
          <a:xfrm>
            <a:off x="6953165" y="2605444"/>
            <a:ext cx="41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i="1" dirty="0">
                <a:latin typeface="Symbol" pitchFamily="2" charset="2"/>
              </a:rPr>
              <a:t>r</a:t>
            </a:r>
            <a:endParaRPr lang="en-FR" i="1" dirty="0">
              <a:latin typeface="Symbol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EF3423-F053-274B-AA18-4F8045F65590}"/>
              </a:ext>
            </a:extLst>
          </p:cNvPr>
          <p:cNvSpPr/>
          <p:nvPr/>
        </p:nvSpPr>
        <p:spPr>
          <a:xfrm>
            <a:off x="2024556" y="3429000"/>
            <a:ext cx="783958" cy="313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363FDC-EE5B-1D4B-9D80-70E7511A26DC}"/>
              </a:ext>
            </a:extLst>
          </p:cNvPr>
          <p:cNvSpPr/>
          <p:nvPr/>
        </p:nvSpPr>
        <p:spPr>
          <a:xfrm>
            <a:off x="3840458" y="3480234"/>
            <a:ext cx="1255562" cy="313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23A39-013E-AD4C-8DFB-BCCA2DCDA84B}"/>
              </a:ext>
            </a:extLst>
          </p:cNvPr>
          <p:cNvSpPr/>
          <p:nvPr/>
        </p:nvSpPr>
        <p:spPr>
          <a:xfrm>
            <a:off x="5682486" y="3518405"/>
            <a:ext cx="1255562" cy="313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D377B25-2656-B94D-92E9-40C19990B143}"/>
              </a:ext>
            </a:extLst>
          </p:cNvPr>
          <p:cNvSpPr txBox="1">
            <a:spLocks/>
          </p:cNvSpPr>
          <p:nvPr/>
        </p:nvSpPr>
        <p:spPr>
          <a:xfrm>
            <a:off x="1080655" y="-108336"/>
            <a:ext cx="74029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Уравнение Колмогорова</a:t>
            </a:r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88EC3-7961-A84B-BBBF-8732E671D93E}"/>
              </a:ext>
            </a:extLst>
          </p:cNvPr>
          <p:cNvSpPr txBox="1"/>
          <p:nvPr/>
        </p:nvSpPr>
        <p:spPr>
          <a:xfrm>
            <a:off x="6898859" y="832277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изучено в 1950е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71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F6C8-40E3-9544-90B1-B47E6843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43" y="3289227"/>
            <a:ext cx="8409213" cy="1730829"/>
          </a:xfrm>
        </p:spPr>
        <p:txBody>
          <a:bodyPr>
            <a:normAutofit fontScale="90000"/>
          </a:bodyPr>
          <a:lstStyle/>
          <a:p>
            <a:r>
              <a:rPr lang="ru-RU" dirty="0"/>
              <a:t>2 локуса</a:t>
            </a:r>
            <a:br>
              <a:rPr lang="ru-RU" dirty="0"/>
            </a:br>
            <a:r>
              <a:rPr lang="ru-RU" dirty="0"/>
              <a:t>2 аллели на каждый</a:t>
            </a:r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95F40-DAD6-F44F-84AC-E7F73BD8A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6345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F6808-FA27-D94A-B871-2A31C64A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4" y="2944538"/>
            <a:ext cx="4500307" cy="3645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92F819-45FA-6845-8354-CE665D164BF6}"/>
              </a:ext>
            </a:extLst>
          </p:cNvPr>
          <p:cNvSpPr/>
          <p:nvPr/>
        </p:nvSpPr>
        <p:spPr>
          <a:xfrm rot="1639068">
            <a:off x="669005" y="2858256"/>
            <a:ext cx="4835620" cy="2006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015A3-2061-154E-9B14-DFC0E8A4EF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3502" y="2247153"/>
            <a:ext cx="4851400" cy="3916363"/>
          </a:xfrm>
        </p:spPr>
        <p:txBody>
          <a:bodyPr>
            <a:normAutofit/>
          </a:bodyPr>
          <a:lstStyle/>
          <a:p>
            <a:r>
              <a:rPr lang="ru-RU" sz="1800" dirty="0"/>
              <a:t>Клоны </a:t>
            </a:r>
            <a:r>
              <a:rPr lang="ru-RU" sz="1800" dirty="0" err="1"/>
              <a:t>гаплотипов</a:t>
            </a:r>
            <a:r>
              <a:rPr lang="ru-RU" sz="1800" dirty="0"/>
              <a:t> конкурируют</a:t>
            </a:r>
            <a:endParaRPr lang="en-US" sz="1800" dirty="0"/>
          </a:p>
          <a:p>
            <a:r>
              <a:rPr lang="ru-RU" sz="1800" dirty="0"/>
              <a:t>Клон с большим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ru-RU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ru-RU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ru-RU" sz="1800" dirty="0"/>
              <a:t>закрепляется в населении, а проигравший вымирает</a:t>
            </a:r>
            <a:endParaRPr lang="en-FR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FAEEE-E890-C343-8262-154F7FE4BB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8564" y="161463"/>
            <a:ext cx="8205787" cy="1143000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Клональная</a:t>
            </a:r>
            <a:r>
              <a:rPr lang="ru-RU" dirty="0"/>
              <a:t> интерференция </a:t>
            </a:r>
            <a:r>
              <a:rPr lang="ru-RU" sz="3100" dirty="0"/>
              <a:t>эффект </a:t>
            </a:r>
            <a:r>
              <a:rPr lang="ru-RU" sz="3100" dirty="0" err="1"/>
              <a:t>фишера-мюллера</a:t>
            </a:r>
            <a:endParaRPr lang="en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441D0B-8F3C-D849-AC47-69F029EAA901}"/>
              </a:ext>
            </a:extLst>
          </p:cNvPr>
          <p:cNvGrpSpPr/>
          <p:nvPr/>
        </p:nvGrpSpPr>
        <p:grpSpPr>
          <a:xfrm>
            <a:off x="5695537" y="2414295"/>
            <a:ext cx="2586789" cy="147484"/>
            <a:chOff x="5676007" y="2434506"/>
            <a:chExt cx="2586789" cy="14748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162D2F-603E-ED44-8C06-F8E0799EC507}"/>
                </a:ext>
              </a:extLst>
            </p:cNvPr>
            <p:cNvCxnSpPr/>
            <p:nvPr/>
          </p:nvCxnSpPr>
          <p:spPr>
            <a:xfrm>
              <a:off x="5676007" y="2508248"/>
              <a:ext cx="25867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534AEF-7A85-854E-B36A-AC3960666749}"/>
                </a:ext>
              </a:extLst>
            </p:cNvPr>
            <p:cNvSpPr/>
            <p:nvPr/>
          </p:nvSpPr>
          <p:spPr>
            <a:xfrm>
              <a:off x="6184946" y="2434506"/>
              <a:ext cx="147484" cy="1474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4E7576-7D45-B143-842F-5029A9B22D32}"/>
                </a:ext>
              </a:extLst>
            </p:cNvPr>
            <p:cNvSpPr/>
            <p:nvPr/>
          </p:nvSpPr>
          <p:spPr>
            <a:xfrm>
              <a:off x="7456330" y="2434506"/>
              <a:ext cx="147484" cy="1474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2F9219-0AFF-6340-991C-35A447043478}"/>
              </a:ext>
            </a:extLst>
          </p:cNvPr>
          <p:cNvSpPr txBox="1"/>
          <p:nvPr/>
        </p:nvSpPr>
        <p:spPr>
          <a:xfrm>
            <a:off x="6128543" y="201501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F9B7A-E0EF-C342-9065-01CBAF91ED33}"/>
              </a:ext>
            </a:extLst>
          </p:cNvPr>
          <p:cNvSpPr txBox="1"/>
          <p:nvPr/>
        </p:nvSpPr>
        <p:spPr>
          <a:xfrm>
            <a:off x="7393831" y="201501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B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26E631-1EB3-FF4C-8491-EBA50A26BF65}"/>
              </a:ext>
            </a:extLst>
          </p:cNvPr>
          <p:cNvGrpSpPr/>
          <p:nvPr/>
        </p:nvGrpSpPr>
        <p:grpSpPr>
          <a:xfrm>
            <a:off x="5695537" y="2982111"/>
            <a:ext cx="2586789" cy="147484"/>
            <a:chOff x="4700647" y="2697363"/>
            <a:chExt cx="2586789" cy="14748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3B55EE0-F0AB-BC40-B2B8-1A88AB88D1B3}"/>
                </a:ext>
              </a:extLst>
            </p:cNvPr>
            <p:cNvCxnSpPr/>
            <p:nvPr/>
          </p:nvCxnSpPr>
          <p:spPr>
            <a:xfrm>
              <a:off x="4700647" y="2771105"/>
              <a:ext cx="25867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165F60-E934-7E4F-B8D8-2567EC428519}"/>
                </a:ext>
              </a:extLst>
            </p:cNvPr>
            <p:cNvSpPr/>
            <p:nvPr/>
          </p:nvSpPr>
          <p:spPr>
            <a:xfrm>
              <a:off x="5209586" y="2697363"/>
              <a:ext cx="147484" cy="1474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98B6C-199F-2842-A233-12EEF8E5E048}"/>
                </a:ext>
              </a:extLst>
            </p:cNvPr>
            <p:cNvSpPr/>
            <p:nvPr/>
          </p:nvSpPr>
          <p:spPr>
            <a:xfrm>
              <a:off x="6480970" y="2697363"/>
              <a:ext cx="147484" cy="147484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471806-AAD7-CE4A-8550-EA3B6FD31220}"/>
              </a:ext>
            </a:extLst>
          </p:cNvPr>
          <p:cNvGrpSpPr/>
          <p:nvPr/>
        </p:nvGrpSpPr>
        <p:grpSpPr>
          <a:xfrm>
            <a:off x="5695537" y="4117743"/>
            <a:ext cx="2586789" cy="161334"/>
            <a:chOff x="4700647" y="2941578"/>
            <a:chExt cx="2586789" cy="1613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E3B9AE-4163-EB43-8C89-78412D9D202D}"/>
                </a:ext>
              </a:extLst>
            </p:cNvPr>
            <p:cNvCxnSpPr/>
            <p:nvPr/>
          </p:nvCxnSpPr>
          <p:spPr>
            <a:xfrm>
              <a:off x="4700647" y="3015320"/>
              <a:ext cx="25867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3D4B9A3-1CAD-2D40-BE7E-B95E88F324E4}"/>
                </a:ext>
              </a:extLst>
            </p:cNvPr>
            <p:cNvSpPr/>
            <p:nvPr/>
          </p:nvSpPr>
          <p:spPr>
            <a:xfrm>
              <a:off x="6480970" y="2941578"/>
              <a:ext cx="147484" cy="147484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7C0E26-5A33-8B4E-A2ED-65BD032C1DE8}"/>
                </a:ext>
              </a:extLst>
            </p:cNvPr>
            <p:cNvSpPr/>
            <p:nvPr/>
          </p:nvSpPr>
          <p:spPr>
            <a:xfrm>
              <a:off x="5220200" y="2955428"/>
              <a:ext cx="147484" cy="147484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79D3A7-D2CE-5A4B-B8FE-3F724697220E}"/>
              </a:ext>
            </a:extLst>
          </p:cNvPr>
          <p:cNvSpPr txBox="1"/>
          <p:nvPr/>
        </p:nvSpPr>
        <p:spPr>
          <a:xfrm>
            <a:off x="6087498" y="259322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C6FDDB-579B-6743-B901-CDEEC308276B}"/>
              </a:ext>
            </a:extLst>
          </p:cNvPr>
          <p:cNvSpPr txBox="1"/>
          <p:nvPr/>
        </p:nvSpPr>
        <p:spPr>
          <a:xfrm>
            <a:off x="7381809" y="260020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b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705074-FFF0-5F4F-801C-D200C570F7FE}"/>
              </a:ext>
            </a:extLst>
          </p:cNvPr>
          <p:cNvSpPr txBox="1"/>
          <p:nvPr/>
        </p:nvSpPr>
        <p:spPr>
          <a:xfrm>
            <a:off x="6128543" y="371429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244250-4354-B242-9241-F719CC1C2050}"/>
              </a:ext>
            </a:extLst>
          </p:cNvPr>
          <p:cNvSpPr txBox="1"/>
          <p:nvPr/>
        </p:nvSpPr>
        <p:spPr>
          <a:xfrm>
            <a:off x="7381809" y="371429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b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E03D37-F8AB-DE4E-8842-1E40F98E6865}"/>
              </a:ext>
            </a:extLst>
          </p:cNvPr>
          <p:cNvSpPr txBox="1"/>
          <p:nvPr/>
        </p:nvSpPr>
        <p:spPr>
          <a:xfrm>
            <a:off x="6128543" y="313509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4E1D14-950D-364D-B810-EEBFA76E9B86}"/>
              </a:ext>
            </a:extLst>
          </p:cNvPr>
          <p:cNvSpPr txBox="1"/>
          <p:nvPr/>
        </p:nvSpPr>
        <p:spPr>
          <a:xfrm>
            <a:off x="7393831" y="313509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B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66C0BE-2351-1F45-8D36-AD92BDB482B4}"/>
              </a:ext>
            </a:extLst>
          </p:cNvPr>
          <p:cNvGrpSpPr/>
          <p:nvPr/>
        </p:nvGrpSpPr>
        <p:grpSpPr>
          <a:xfrm>
            <a:off x="5695537" y="3549927"/>
            <a:ext cx="2586789" cy="147484"/>
            <a:chOff x="5715065" y="3534571"/>
            <a:chExt cx="2586789" cy="14748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D2EBCB4-B618-B04C-82AE-A87B5F8AD1AA}"/>
                </a:ext>
              </a:extLst>
            </p:cNvPr>
            <p:cNvCxnSpPr/>
            <p:nvPr/>
          </p:nvCxnSpPr>
          <p:spPr>
            <a:xfrm>
              <a:off x="5715065" y="3608313"/>
              <a:ext cx="25867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A4694F-1F2F-8047-8D48-53C0E82067CC}"/>
                </a:ext>
              </a:extLst>
            </p:cNvPr>
            <p:cNvSpPr/>
            <p:nvPr/>
          </p:nvSpPr>
          <p:spPr>
            <a:xfrm>
              <a:off x="6224004" y="3534571"/>
              <a:ext cx="147484" cy="147484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52B809E-3742-974E-AA74-2A8BB2BAB926}"/>
                </a:ext>
              </a:extLst>
            </p:cNvPr>
            <p:cNvSpPr/>
            <p:nvPr/>
          </p:nvSpPr>
          <p:spPr>
            <a:xfrm>
              <a:off x="7495388" y="3534571"/>
              <a:ext cx="147484" cy="147484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981EE51-43B8-AC4F-A534-C9251C4731B4}"/>
              </a:ext>
            </a:extLst>
          </p:cNvPr>
          <p:cNvSpPr txBox="1"/>
          <p:nvPr/>
        </p:nvSpPr>
        <p:spPr>
          <a:xfrm>
            <a:off x="4973809" y="5150598"/>
            <a:ext cx="4243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Метод: </a:t>
            </a:r>
          </a:p>
          <a:p>
            <a:r>
              <a:rPr lang="ru-RU" dirty="0"/>
              <a:t>4 сцепленных уравнения Колмогорова</a:t>
            </a:r>
            <a:endParaRPr lang="en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BA0EE9-E0B5-974A-B672-D678979F88D9}"/>
              </a:ext>
            </a:extLst>
          </p:cNvPr>
          <p:cNvSpPr txBox="1"/>
          <p:nvPr/>
        </p:nvSpPr>
        <p:spPr>
          <a:xfrm>
            <a:off x="6037654" y="1158227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4 </a:t>
            </a:r>
            <a:r>
              <a:rPr lang="ru-RU" b="1" dirty="0" err="1"/>
              <a:t>гаплотипа</a:t>
            </a:r>
            <a:endParaRPr lang="en-F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B03BD-BD0B-6445-B9C9-372F0F8D8F89}"/>
              </a:ext>
            </a:extLst>
          </p:cNvPr>
          <p:cNvSpPr txBox="1"/>
          <p:nvPr/>
        </p:nvSpPr>
        <p:spPr>
          <a:xfrm>
            <a:off x="5489240" y="1703001"/>
            <a:ext cx="281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наиболее приспособленный</a:t>
            </a:r>
            <a:endParaRPr lang="en-FR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A4799C-8CF0-2241-BE02-467C754F96C5}"/>
              </a:ext>
            </a:extLst>
          </p:cNvPr>
          <p:cNvSpPr txBox="1"/>
          <p:nvPr/>
        </p:nvSpPr>
        <p:spPr>
          <a:xfrm>
            <a:off x="5581141" y="4299339"/>
            <a:ext cx="2837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наименее приспособленный</a:t>
            </a:r>
            <a:endParaRPr lang="en-FR" sz="1600" dirty="0"/>
          </a:p>
        </p:txBody>
      </p:sp>
    </p:spTree>
    <p:extLst>
      <p:ext uri="{BB962C8B-B14F-4D97-AF65-F5344CB8AC3E}">
        <p14:creationId xmlns:p14="http://schemas.microsoft.com/office/powerpoint/2010/main" val="53649748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4EA2-1109-384E-894F-A33AC157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050" y="1845129"/>
            <a:ext cx="5846211" cy="24953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/>
              <a:t> </a:t>
            </a:r>
            <a:r>
              <a:rPr lang="ru-RU" dirty="0"/>
              <a:t>локусов две аллели на локус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23866710"/>
      </p:ext>
    </p:extLst>
  </p:cSld>
  <p:clrMapOvr>
    <a:masterClrMapping/>
  </p:clrMapOvr>
  <p:transition spd="slow" advTm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8274" y="422603"/>
            <a:ext cx="6946900" cy="1203326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Метод Монте Карло, версия </a:t>
            </a:r>
            <a:r>
              <a:rPr lang="en-US" dirty="0">
                <a:solidFill>
                  <a:schemeClr val="tx1"/>
                </a:solidFill>
              </a:rPr>
              <a:t>Wright-Fisher</a:t>
            </a:r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AD78BC-59D5-F944-8E5B-36D854632A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663" y="2436813"/>
            <a:ext cx="8669337" cy="2936875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Ma</a:t>
            </a:r>
            <a:r>
              <a:rPr lang="ru-RU" sz="2000" dirty="0" err="1">
                <a:latin typeface="Cambria" panose="02040503050406030204" pitchFamily="18" charset="0"/>
              </a:rPr>
              <a:t>трица</a:t>
            </a:r>
            <a:r>
              <a:rPr lang="ru-RU" sz="2000" dirty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/>
              <a:t>на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ru-RU" sz="2000" dirty="0"/>
              <a:t> </a:t>
            </a:r>
            <a:r>
              <a:rPr lang="en-US" sz="2000" dirty="0"/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/>
              <a:t> </a:t>
            </a:r>
            <a:r>
              <a:rPr lang="ru-RU" sz="2000" dirty="0"/>
              <a:t>геномов с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ru-RU" sz="2000" dirty="0"/>
              <a:t> локусами</a:t>
            </a:r>
            <a:r>
              <a:rPr lang="en-US" sz="2000" dirty="0"/>
              <a:t> </a:t>
            </a:r>
            <a:r>
              <a:rPr lang="ru-RU" sz="2000" dirty="0"/>
              <a:t>вида </a:t>
            </a:r>
            <a:r>
              <a:rPr lang="en-US" sz="2000" dirty="0"/>
              <a:t>01001001010</a:t>
            </a:r>
          </a:p>
          <a:p>
            <a:r>
              <a:rPr lang="ru-RU" sz="2000" dirty="0"/>
              <a:t>Для каждого локуса, случайный генератор дает 1 с вероятностью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f(0) </a:t>
            </a:r>
            <a:r>
              <a:rPr lang="ru-RU" sz="2000" dirty="0"/>
              <a:t>и </a:t>
            </a:r>
            <a:r>
              <a:rPr lang="en-US" sz="2000" dirty="0"/>
              <a:t>0</a:t>
            </a:r>
            <a:r>
              <a:rPr lang="ru-RU" sz="2000" dirty="0"/>
              <a:t> с вероятностью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FR" sz="2000" dirty="0">
                <a:latin typeface="Symbol" pitchFamily="2" charset="2"/>
                <a:cs typeface="Arial" panose="020B0604020202020204" pitchFamily="34" charset="0"/>
              </a:rPr>
              <a:t>-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f(0)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/>
              <a:t> </a:t>
            </a:r>
            <a:r>
              <a:rPr lang="ru-RU" sz="2000" dirty="0"/>
              <a:t>Случайная мутация с заданной вероятностью </a:t>
            </a:r>
            <a:r>
              <a:rPr lang="en-US" sz="2000" dirty="0">
                <a:latin typeface="Symbol" pitchFamily="2" charset="2"/>
              </a:rPr>
              <a:t>m </a:t>
            </a:r>
            <a:r>
              <a:rPr lang="en-US" sz="2000" dirty="0"/>
              <a:t>&lt;&lt;</a:t>
            </a:r>
            <a:r>
              <a:rPr lang="ru-RU" sz="2000" dirty="0"/>
              <a:t> </a:t>
            </a:r>
            <a:r>
              <a:rPr lang="en-US" sz="2000" dirty="0"/>
              <a:t>1</a:t>
            </a:r>
            <a:endParaRPr lang="ru-RU" sz="2000" dirty="0"/>
          </a:p>
          <a:p>
            <a:r>
              <a:rPr lang="ru-RU" sz="2000" dirty="0"/>
              <a:t>Для каждого генома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ru-RU" sz="2000" dirty="0"/>
              <a:t>, вычислить среднее число потомков из модели приспособленности (далее)</a:t>
            </a:r>
            <a:endParaRPr lang="en-US" sz="2000" dirty="0"/>
          </a:p>
          <a:p>
            <a:r>
              <a:rPr lang="ru-RU" sz="2000" dirty="0"/>
              <a:t>Для каждого генома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/>
              <a:t>, </a:t>
            </a:r>
            <a:r>
              <a:rPr lang="ru-RU" sz="2000" dirty="0"/>
              <a:t>генерировать случайное число потомков с таким средним (далее)</a:t>
            </a:r>
          </a:p>
          <a:p>
            <a:r>
              <a:rPr lang="ru-RU" sz="2000" dirty="0"/>
              <a:t>Заменить старое поколение на новое</a:t>
            </a:r>
            <a:endParaRPr lang="en-FR" sz="2000" dirty="0"/>
          </a:p>
        </p:txBody>
      </p:sp>
    </p:spTree>
    <p:extLst>
      <p:ext uri="{BB962C8B-B14F-4D97-AF65-F5344CB8AC3E}">
        <p14:creationId xmlns:p14="http://schemas.microsoft.com/office/powerpoint/2010/main" val="24497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C7D3-4DFD-E841-9776-7C0F8B9EF4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3574" y="539129"/>
            <a:ext cx="7443788" cy="1180036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tx1"/>
                </a:solidFill>
              </a:rPr>
              <a:t>Базовая модель приспособленности</a:t>
            </a:r>
            <a:endParaRPr lang="en-FR" sz="4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6F398-D094-7D49-9B53-B70F15E3A253}"/>
              </a:ext>
            </a:extLst>
          </p:cNvPr>
          <p:cNvSpPr txBox="1"/>
          <p:nvPr/>
        </p:nvSpPr>
        <p:spPr>
          <a:xfrm>
            <a:off x="4157331" y="2056902"/>
            <a:ext cx="396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Логарифм приспособленности</a:t>
            </a:r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3DB08-61A1-3246-8560-12BA8ECC2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7" y="1923684"/>
            <a:ext cx="2935904" cy="7339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00AB24-F69B-2B47-928E-7728865C1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53" y="2956574"/>
            <a:ext cx="2000048" cy="4898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EAE759-70D9-944D-9F4B-8EE8AC28FA8C}"/>
              </a:ext>
            </a:extLst>
          </p:cNvPr>
          <p:cNvSpPr txBox="1"/>
          <p:nvPr/>
        </p:nvSpPr>
        <p:spPr>
          <a:xfrm>
            <a:off x="4032948" y="2998255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невыгодная (</a:t>
            </a:r>
            <a:r>
              <a:rPr lang="en-US" dirty="0"/>
              <a:t>1</a:t>
            </a:r>
            <a:r>
              <a:rPr lang="ru-RU" dirty="0"/>
              <a:t>) или выгодная (</a:t>
            </a:r>
            <a:r>
              <a:rPr lang="en-US" dirty="0"/>
              <a:t>0</a:t>
            </a:r>
            <a:r>
              <a:rPr lang="ru-RU" dirty="0"/>
              <a:t>) аллель</a:t>
            </a:r>
            <a:endParaRPr lang="en-FR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5608C4-26FD-1D4D-86DD-4C809A6C3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77" y="3685014"/>
            <a:ext cx="583531" cy="3890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35119D-1A96-DD47-8102-A405D50EE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92" y="3691381"/>
            <a:ext cx="875056" cy="3614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E0B6D2-8854-654E-A47C-158F804959A6}"/>
              </a:ext>
            </a:extLst>
          </p:cNvPr>
          <p:cNvSpPr txBox="1"/>
          <p:nvPr/>
        </p:nvSpPr>
        <p:spPr>
          <a:xfrm>
            <a:off x="4032948" y="3614163"/>
            <a:ext cx="351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Наилучшая последовательность</a:t>
            </a:r>
            <a:endParaRPr lang="en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43957F-CF69-3548-91D1-5C94B6FE2FEB}"/>
              </a:ext>
            </a:extLst>
          </p:cNvPr>
          <p:cNvSpPr txBox="1"/>
          <p:nvPr/>
        </p:nvSpPr>
        <p:spPr>
          <a:xfrm>
            <a:off x="4032949" y="4531809"/>
            <a:ext cx="227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Вероятность мутации на локус</a:t>
            </a:r>
            <a:endParaRPr lang="en-FR" dirty="0">
              <a:latin typeface="Symbol" pitchFamily="2" charset="2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3D8F1A5-FD4F-2443-B388-54438FD2C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4" y="5310084"/>
            <a:ext cx="3156280" cy="11171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CDBA136-A07A-C446-BF19-987D9CC810F1}"/>
              </a:ext>
            </a:extLst>
          </p:cNvPr>
          <p:cNvSpPr txBox="1"/>
          <p:nvPr/>
        </p:nvSpPr>
        <p:spPr>
          <a:xfrm>
            <a:off x="4157331" y="5549103"/>
            <a:ext cx="266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Пример: Гауссово распределение</a:t>
            </a:r>
            <a:r>
              <a:rPr lang="en-US" dirty="0"/>
              <a:t> </a:t>
            </a:r>
            <a:r>
              <a:rPr lang="en-US" i="1" dirty="0"/>
              <a:t>s</a:t>
            </a:r>
            <a:endParaRPr lang="en-FR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2762F7-23B6-FD42-804B-C132388DD10F}"/>
              </a:ext>
            </a:extLst>
          </p:cNvPr>
          <p:cNvSpPr/>
          <p:nvPr/>
        </p:nvSpPr>
        <p:spPr>
          <a:xfrm>
            <a:off x="4487834" y="2726343"/>
            <a:ext cx="102870" cy="177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8A8F19-3786-3A47-BC9B-2E3E1F410FD8}"/>
              </a:ext>
            </a:extLst>
          </p:cNvPr>
          <p:cNvSpPr txBox="1"/>
          <p:nvPr/>
        </p:nvSpPr>
        <p:spPr>
          <a:xfrm>
            <a:off x="1748688" y="4605808"/>
            <a:ext cx="1415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Symbol" pitchFamily="2" charset="2"/>
              </a:rPr>
              <a:t>m</a:t>
            </a:r>
            <a:endParaRPr lang="en-FR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8308DF-D091-BB46-8DEB-A6757CAB6DB8}"/>
              </a:ext>
            </a:extLst>
          </p:cNvPr>
          <p:cNvSpPr/>
          <p:nvPr/>
        </p:nvSpPr>
        <p:spPr>
          <a:xfrm flipH="1">
            <a:off x="631644" y="2904027"/>
            <a:ext cx="502023" cy="506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0239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3" grpId="0"/>
      <p:bldP spid="3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30B3-F2E6-BA48-8B48-0D0227B737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0410" y="254275"/>
            <a:ext cx="7870825" cy="642937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Метод разломанной палки</a:t>
            </a:r>
            <a:endParaRPr lang="en-FR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34805-71D9-324F-B37B-79A15968D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34" y="1672814"/>
            <a:ext cx="4075128" cy="2767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FD058-649E-6A45-BE34-78A9E12AC05B}"/>
              </a:ext>
            </a:extLst>
          </p:cNvPr>
          <p:cNvSpPr txBox="1"/>
          <p:nvPr/>
        </p:nvSpPr>
        <p:spPr>
          <a:xfrm>
            <a:off x="3615973" y="1295041"/>
            <a:ext cx="1078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C00000"/>
                </a:solidFill>
              </a:rPr>
              <a:t>локусов</a:t>
            </a:r>
            <a:endParaRPr lang="en-FR" sz="16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4D646-9606-4247-8784-672649BC66C0}"/>
              </a:ext>
            </a:extLst>
          </p:cNvPr>
          <p:cNvSpPr txBox="1"/>
          <p:nvPr/>
        </p:nvSpPr>
        <p:spPr>
          <a:xfrm rot="16200000">
            <a:off x="1075748" y="2675394"/>
            <a:ext cx="115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FR" sz="1600">
                <a:solidFill>
                  <a:srgbClr val="C00000"/>
                </a:solidFill>
              </a:rPr>
              <a:t> </a:t>
            </a:r>
            <a:r>
              <a:rPr lang="ru-RU" sz="1600" dirty="0">
                <a:solidFill>
                  <a:srgbClr val="C00000"/>
                </a:solidFill>
              </a:rPr>
              <a:t>геномов</a:t>
            </a:r>
            <a:endParaRPr lang="en-FR" sz="16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C58B9-A4D8-7148-9566-EC84B13EB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65" y="1639629"/>
            <a:ext cx="326974" cy="2767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4F4C75-6C70-3F45-ADC4-F824CE52856C}"/>
              </a:ext>
            </a:extLst>
          </p:cNvPr>
          <p:cNvSpPr txBox="1"/>
          <p:nvPr/>
        </p:nvSpPr>
        <p:spPr>
          <a:xfrm>
            <a:off x="6409991" y="1090495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ru-RU" sz="1600" dirty="0">
                <a:solidFill>
                  <a:srgbClr val="C00000"/>
                </a:solidFill>
              </a:rPr>
              <a:t> аллелей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05252B-77C9-1F40-B0F7-AD6186BCCE5B}"/>
              </a:ext>
            </a:extLst>
          </p:cNvPr>
          <p:cNvCxnSpPr/>
          <p:nvPr/>
        </p:nvCxnSpPr>
        <p:spPr>
          <a:xfrm>
            <a:off x="2070129" y="1639629"/>
            <a:ext cx="38085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FA7494-E35B-2049-8EE7-13D48DAFE799}"/>
              </a:ext>
            </a:extLst>
          </p:cNvPr>
          <p:cNvCxnSpPr>
            <a:cxnSpLocks/>
          </p:cNvCxnSpPr>
          <p:nvPr/>
        </p:nvCxnSpPr>
        <p:spPr>
          <a:xfrm>
            <a:off x="1899151" y="1744264"/>
            <a:ext cx="0" cy="2539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0A59D4-4D37-0544-8924-260603BFF05C}"/>
              </a:ext>
            </a:extLst>
          </p:cNvPr>
          <p:cNvCxnSpPr>
            <a:cxnSpLocks/>
          </p:cNvCxnSpPr>
          <p:nvPr/>
        </p:nvCxnSpPr>
        <p:spPr>
          <a:xfrm>
            <a:off x="6724135" y="1744262"/>
            <a:ext cx="0" cy="2539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5552821-5030-604D-8D21-62C9D4DA5E0C}"/>
              </a:ext>
            </a:extLst>
          </p:cNvPr>
          <p:cNvGrpSpPr/>
          <p:nvPr/>
        </p:nvGrpSpPr>
        <p:grpSpPr>
          <a:xfrm>
            <a:off x="1682869" y="5257840"/>
            <a:ext cx="5778261" cy="1092938"/>
            <a:chOff x="2478709" y="5307326"/>
            <a:chExt cx="7291824" cy="12853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9E8F14-2A35-9A4F-B2C3-5FA018A9F678}"/>
                </a:ext>
              </a:extLst>
            </p:cNvPr>
            <p:cNvCxnSpPr>
              <a:cxnSpLocks/>
            </p:cNvCxnSpPr>
            <p:nvPr/>
          </p:nvCxnSpPr>
          <p:spPr>
            <a:xfrm>
              <a:off x="2478709" y="6077884"/>
              <a:ext cx="72918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02D2719-C8FF-A843-84D7-2089AE202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709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315789-0536-8A43-9F6A-5FCB21508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490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9192BC-72EB-A14A-8E3F-C60592C6B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6814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64F660-0561-4040-B00F-15ADA3653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0051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225956-DD38-B44F-B390-B242968EB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3831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12E2CB-3F44-7542-AABC-0D7C69FEE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7340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4DFD75-4993-D74A-9D00-9D3615C88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1392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A0F191-CCC4-864B-BDE6-4380B565E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5173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1431A1-10E1-B14C-937E-7BAF0D96A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8953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0FBAED-33C5-4741-B081-6C384648E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2190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93A3D4-9E2D-FE44-A320-B41875135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6514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71B49AA-A4C0-4842-A567-DC69D6E55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295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07EA180-BDBE-2F4B-9DB1-C657BC6E3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4075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3B3362-EE93-6440-81F2-D4526B12A5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7856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520AC33-CAC4-FE4B-98DA-3FAF94508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2452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51B7BD-EE9B-EE4D-952C-1DA6825C7F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5417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E3A9FD-FA8C-5C4F-AE71-F24BA2353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381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A02C3FD-61BE-8249-ACA1-C6A9687B5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2978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843EF6-8AED-164F-9269-38E9BDAC2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6758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532F81-B4D2-3242-B4E2-04492A1C9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533" y="5852718"/>
              <a:ext cx="0" cy="2320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614ABE-8C93-294B-A141-8EEB341F1496}"/>
                </a:ext>
              </a:extLst>
            </p:cNvPr>
            <p:cNvSpPr txBox="1"/>
            <p:nvPr/>
          </p:nvSpPr>
          <p:spPr>
            <a:xfrm>
              <a:off x="5393724" y="6194532"/>
              <a:ext cx="1455110" cy="398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FR" sz="1600"/>
                <a:t> </a:t>
              </a:r>
              <a:r>
                <a:rPr lang="ru-RU" sz="1600" dirty="0">
                  <a:solidFill>
                    <a:srgbClr val="C00000"/>
                  </a:solidFill>
                </a:rPr>
                <a:t>геномов</a:t>
              </a:r>
              <a:endParaRPr lang="en-FR" sz="1600" dirty="0">
                <a:solidFill>
                  <a:srgbClr val="C00000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D3978E3-300C-0D42-BA58-1E64C8A65A2D}"/>
                </a:ext>
              </a:extLst>
            </p:cNvPr>
            <p:cNvSpPr/>
            <p:nvPr/>
          </p:nvSpPr>
          <p:spPr>
            <a:xfrm>
              <a:off x="9517171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413AE5-78B0-1243-AC61-CDA9709BBADD}"/>
                </a:ext>
              </a:extLst>
            </p:cNvPr>
            <p:cNvSpPr/>
            <p:nvPr/>
          </p:nvSpPr>
          <p:spPr>
            <a:xfrm>
              <a:off x="4166276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6B3AA5E-0440-4445-9C8A-A82CD280FE67}"/>
                </a:ext>
              </a:extLst>
            </p:cNvPr>
            <p:cNvSpPr/>
            <p:nvPr/>
          </p:nvSpPr>
          <p:spPr>
            <a:xfrm>
              <a:off x="2713585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E01A11E-B8E1-E545-8B8E-9299275F08EF}"/>
                </a:ext>
              </a:extLst>
            </p:cNvPr>
            <p:cNvSpPr/>
            <p:nvPr/>
          </p:nvSpPr>
          <p:spPr>
            <a:xfrm>
              <a:off x="3750648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C89F863-D162-164E-9938-2CF92EB6668A}"/>
                </a:ext>
              </a:extLst>
            </p:cNvPr>
            <p:cNvSpPr/>
            <p:nvPr/>
          </p:nvSpPr>
          <p:spPr>
            <a:xfrm>
              <a:off x="3662522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F8C7D72-4E39-4C47-8010-454DB695C56D}"/>
                </a:ext>
              </a:extLst>
            </p:cNvPr>
            <p:cNvSpPr/>
            <p:nvPr/>
          </p:nvSpPr>
          <p:spPr>
            <a:xfrm>
              <a:off x="3867859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80EC9-0AA3-674E-976D-5A12635D2A7D}"/>
                </a:ext>
              </a:extLst>
            </p:cNvPr>
            <p:cNvSpPr/>
            <p:nvPr/>
          </p:nvSpPr>
          <p:spPr>
            <a:xfrm>
              <a:off x="3343035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030CE59-3687-CD4D-B50E-AE551D398690}"/>
                </a:ext>
              </a:extLst>
            </p:cNvPr>
            <p:cNvSpPr/>
            <p:nvPr/>
          </p:nvSpPr>
          <p:spPr>
            <a:xfrm>
              <a:off x="8263976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6A32A33-6818-0A45-9CA3-01B557DCBFCC}"/>
                </a:ext>
              </a:extLst>
            </p:cNvPr>
            <p:cNvSpPr/>
            <p:nvPr/>
          </p:nvSpPr>
          <p:spPr>
            <a:xfrm>
              <a:off x="9174711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161D428-702F-EB4C-A1FC-0D0D15E1F833}"/>
                </a:ext>
              </a:extLst>
            </p:cNvPr>
            <p:cNvSpPr/>
            <p:nvPr/>
          </p:nvSpPr>
          <p:spPr>
            <a:xfrm>
              <a:off x="7316239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9AA7894-4857-074A-A424-EF9FA00854C8}"/>
                </a:ext>
              </a:extLst>
            </p:cNvPr>
            <p:cNvSpPr/>
            <p:nvPr/>
          </p:nvSpPr>
          <p:spPr>
            <a:xfrm>
              <a:off x="5634664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B98D329-4485-F846-AA8E-0F49332E056B}"/>
                </a:ext>
              </a:extLst>
            </p:cNvPr>
            <p:cNvSpPr/>
            <p:nvPr/>
          </p:nvSpPr>
          <p:spPr>
            <a:xfrm>
              <a:off x="8474043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389FE2A-7313-6547-ADD0-56B67578A7E8}"/>
                </a:ext>
              </a:extLst>
            </p:cNvPr>
            <p:cNvSpPr/>
            <p:nvPr/>
          </p:nvSpPr>
          <p:spPr>
            <a:xfrm>
              <a:off x="7573842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FB41173-BB41-F046-A600-CE288EFC5D8D}"/>
                </a:ext>
              </a:extLst>
            </p:cNvPr>
            <p:cNvSpPr/>
            <p:nvPr/>
          </p:nvSpPr>
          <p:spPr>
            <a:xfrm>
              <a:off x="9066576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6A1D713-54D6-CB47-8803-DF933268ABEA}"/>
                </a:ext>
              </a:extLst>
            </p:cNvPr>
            <p:cNvSpPr/>
            <p:nvPr/>
          </p:nvSpPr>
          <p:spPr>
            <a:xfrm>
              <a:off x="5010343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500CF5-96FD-9448-B2CC-C9747931A347}"/>
                </a:ext>
              </a:extLst>
            </p:cNvPr>
            <p:cNvSpPr/>
            <p:nvPr/>
          </p:nvSpPr>
          <p:spPr>
            <a:xfrm>
              <a:off x="4861411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7B00D49-CFA8-D340-BBCD-6F6263773995}"/>
                </a:ext>
              </a:extLst>
            </p:cNvPr>
            <p:cNvSpPr/>
            <p:nvPr/>
          </p:nvSpPr>
          <p:spPr>
            <a:xfrm>
              <a:off x="6401283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DC66994-1F90-0646-A166-BA4C12D22721}"/>
                </a:ext>
              </a:extLst>
            </p:cNvPr>
            <p:cNvSpPr/>
            <p:nvPr/>
          </p:nvSpPr>
          <p:spPr>
            <a:xfrm>
              <a:off x="7947948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D715810-BDC6-594D-8727-4D7256A307C4}"/>
                </a:ext>
              </a:extLst>
            </p:cNvPr>
            <p:cNvSpPr/>
            <p:nvPr/>
          </p:nvSpPr>
          <p:spPr>
            <a:xfrm>
              <a:off x="7153898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CCA812B-5672-DD4A-BB9C-3D960321614E}"/>
                </a:ext>
              </a:extLst>
            </p:cNvPr>
            <p:cNvSpPr/>
            <p:nvPr/>
          </p:nvSpPr>
          <p:spPr>
            <a:xfrm>
              <a:off x="6550789" y="5956320"/>
              <a:ext cx="72596" cy="725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F6B530-C5A5-AE4A-BF82-B3BA2BA229FD}"/>
                </a:ext>
              </a:extLst>
            </p:cNvPr>
            <p:cNvSpPr txBox="1"/>
            <p:nvPr/>
          </p:nvSpPr>
          <p:spPr>
            <a:xfrm>
              <a:off x="4517681" y="5307326"/>
              <a:ext cx="2486786" cy="398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FR" sz="1600">
                  <a:solidFill>
                    <a:srgbClr val="C00000"/>
                  </a:solidFill>
                </a:rPr>
                <a:t> </a:t>
              </a:r>
              <a:r>
                <a:rPr lang="ru-RU" sz="1600" dirty="0">
                  <a:solidFill>
                    <a:srgbClr val="C00000"/>
                  </a:solidFill>
                </a:rPr>
                <a:t>случайных точек</a:t>
              </a:r>
              <a:endParaRPr lang="en-FR" sz="1600" dirty="0">
                <a:solidFill>
                  <a:srgbClr val="C0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3A4CAAD-F184-654F-B416-C6197168FFF5}"/>
                </a:ext>
              </a:extLst>
            </p:cNvPr>
            <p:cNvCxnSpPr>
              <a:cxnSpLocks/>
            </p:cNvCxnSpPr>
            <p:nvPr/>
          </p:nvCxnSpPr>
          <p:spPr>
            <a:xfrm>
              <a:off x="3662523" y="6266135"/>
              <a:ext cx="3513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7ED1D8-E726-6B4F-9984-130F287FB8E6}"/>
              </a:ext>
            </a:extLst>
          </p:cNvPr>
          <p:cNvSpPr txBox="1"/>
          <p:nvPr/>
        </p:nvSpPr>
        <p:spPr>
          <a:xfrm>
            <a:off x="2475459" y="6227339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>
                <a:latin typeface="Arial" panose="020B0604020202020204" pitchFamily="34" charset="0"/>
                <a:cs typeface="Arial" panose="020B0604020202020204" pitchFamily="34" charset="0"/>
              </a:rPr>
              <a:t>Ae</a:t>
            </a:r>
            <a:r>
              <a:rPr lang="en-US" sz="2000" baseline="30000" dirty="0">
                <a:latin typeface="Symbol" pitchFamily="2" charset="2"/>
                <a:cs typeface="Arial" panose="020B0604020202020204" pitchFamily="34" charset="0"/>
              </a:rPr>
              <a:t>-</a:t>
            </a:r>
            <a:r>
              <a:rPr lang="en-US" sz="20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sk</a:t>
            </a:r>
            <a:endParaRPr lang="en-FR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4A54B-48BE-A549-A452-E39B2043574E}"/>
              </a:ext>
            </a:extLst>
          </p:cNvPr>
          <p:cNvSpPr txBox="1"/>
          <p:nvPr/>
        </p:nvSpPr>
        <p:spPr>
          <a:xfrm>
            <a:off x="750870" y="4665564"/>
            <a:ext cx="772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Число потомства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для каждого генома есть число точек в его интервале: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F900C-CF1D-E24D-88E1-2D24519CC86B}"/>
              </a:ext>
            </a:extLst>
          </p:cNvPr>
          <p:cNvSpPr txBox="1"/>
          <p:nvPr/>
        </p:nvSpPr>
        <p:spPr>
          <a:xfrm>
            <a:off x="6133337" y="6276848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ru-RU" dirty="0"/>
              <a:t> -</a:t>
            </a:r>
            <a:r>
              <a:rPr lang="en-FR" dirty="0"/>
              <a:t> </a:t>
            </a:r>
            <a:r>
              <a:rPr lang="ru-RU" dirty="0">
                <a:solidFill>
                  <a:srgbClr val="C00000"/>
                </a:solidFill>
              </a:rPr>
              <a:t>нормализация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9D1D3E-5100-964E-A56B-731EB3DFC944}"/>
              </a:ext>
            </a:extLst>
          </p:cNvPr>
          <p:cNvSpPr txBox="1"/>
          <p:nvPr/>
        </p:nvSpPr>
        <p:spPr>
          <a:xfrm>
            <a:off x="296702" y="885442"/>
            <a:ext cx="460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C00000"/>
                </a:solidFill>
              </a:rPr>
              <a:t>Для фиксированного значения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FR" sz="1800">
                <a:solidFill>
                  <a:srgbClr val="C00000"/>
                </a:solidFill>
              </a:rPr>
              <a:t>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6582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8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E90E-2A8B-244A-9803-C3B6FFAF94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6957" y="287338"/>
            <a:ext cx="8403277" cy="1143000"/>
          </a:xfrm>
        </p:spPr>
        <p:txBody>
          <a:bodyPr>
            <a:normAutofit/>
          </a:bodyPr>
          <a:lstStyle/>
          <a:p>
            <a:r>
              <a:rPr lang="ru-RU" dirty="0"/>
              <a:t>Монте Карло: бегущая волна</a:t>
            </a:r>
            <a:endParaRPr lang="en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82C1A6-A522-8549-B97B-23A834BAC9BB}"/>
              </a:ext>
            </a:extLst>
          </p:cNvPr>
          <p:cNvSpPr/>
          <p:nvPr/>
        </p:nvSpPr>
        <p:spPr>
          <a:xfrm>
            <a:off x="1562100" y="3888581"/>
            <a:ext cx="269976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C8F3B9-8CD4-4B4B-8428-F453F08CC226}"/>
              </a:ext>
            </a:extLst>
          </p:cNvPr>
          <p:cNvSpPr/>
          <p:nvPr/>
        </p:nvSpPr>
        <p:spPr>
          <a:xfrm>
            <a:off x="3919537" y="3888581"/>
            <a:ext cx="269976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40762A-F604-264E-8AA3-72B7FA4820D2}"/>
              </a:ext>
            </a:extLst>
          </p:cNvPr>
          <p:cNvSpPr/>
          <p:nvPr/>
        </p:nvSpPr>
        <p:spPr>
          <a:xfrm>
            <a:off x="1404257" y="3673929"/>
            <a:ext cx="292831" cy="35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59CE68-FCDE-3D48-BF66-61B9AD6129A1}"/>
              </a:ext>
            </a:extLst>
          </p:cNvPr>
          <p:cNvSpPr/>
          <p:nvPr/>
        </p:nvSpPr>
        <p:spPr>
          <a:xfrm>
            <a:off x="4425584" y="3718039"/>
            <a:ext cx="292831" cy="35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711F3-ED23-8E4C-9AA5-AD3495968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63912" y="-591066"/>
            <a:ext cx="3672239" cy="887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38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1A260-50FA-AC40-81CB-2EFC63898B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9857" y="52387"/>
            <a:ext cx="9666514" cy="1143000"/>
          </a:xfrm>
        </p:spPr>
        <p:txBody>
          <a:bodyPr>
            <a:normAutofit/>
          </a:bodyPr>
          <a:lstStyle/>
          <a:p>
            <a:r>
              <a:rPr lang="ru-RU" dirty="0"/>
              <a:t>Как решать аналитически?</a:t>
            </a:r>
            <a:endParaRPr lang="en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B7A3E6-0100-B248-A302-4EB6527CFC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857" y="1762578"/>
            <a:ext cx="6508750" cy="3916363"/>
          </a:xfrm>
        </p:spPr>
        <p:txBody>
          <a:bodyPr/>
          <a:lstStyle/>
          <a:p>
            <a:r>
              <a:rPr lang="ru-RU" dirty="0"/>
              <a:t>Написать </a:t>
            </a:r>
            <a:r>
              <a:rPr lang="ru-RU" dirty="0" err="1"/>
              <a:t>ур</a:t>
            </a:r>
            <a:r>
              <a:rPr lang="ru-RU" dirty="0"/>
              <a:t>.  Колмогорова для каждой возможной последовательности? </a:t>
            </a:r>
          </a:p>
          <a:p>
            <a:r>
              <a:rPr lang="en-US" dirty="0"/>
              <a:t>2</a:t>
            </a:r>
            <a:r>
              <a:rPr lang="en-US" baseline="30000" dirty="0"/>
              <a:t>L</a:t>
            </a:r>
            <a:r>
              <a:rPr lang="en-US" dirty="0">
                <a:latin typeface="Symbol" pitchFamily="2" charset="2"/>
              </a:rPr>
              <a:t> – </a:t>
            </a:r>
            <a:r>
              <a:rPr lang="en-US" dirty="0"/>
              <a:t>1</a:t>
            </a:r>
            <a:r>
              <a:rPr lang="ru-RU" dirty="0"/>
              <a:t> сцепленных уравнений Колмогорова?</a:t>
            </a:r>
          </a:p>
          <a:p>
            <a:r>
              <a:rPr lang="ru-RU" dirty="0"/>
              <a:t>Использовать методы </a:t>
            </a:r>
            <a:r>
              <a:rPr lang="ru-RU" dirty="0" err="1"/>
              <a:t>статфизики</a:t>
            </a:r>
            <a:r>
              <a:rPr lang="ru-RU" dirty="0"/>
              <a:t>!</a:t>
            </a: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4084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FEE3-CF0B-4B45-B7FD-2FB0BF8D8D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198" y="-8843"/>
            <a:ext cx="6508750" cy="114300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L &gt;&gt; 1</a:t>
            </a:r>
            <a:r>
              <a:rPr lang="ru-RU" dirty="0"/>
              <a:t> локусов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988EC-2A3B-9148-8063-BC8FEDC30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8587" y="156012"/>
            <a:ext cx="3328988" cy="713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7730B0-BE29-4B4C-BA1D-3F1C0068900E}"/>
              </a:ext>
            </a:extLst>
          </p:cNvPr>
          <p:cNvSpPr txBox="1"/>
          <p:nvPr/>
        </p:nvSpPr>
        <p:spPr>
          <a:xfrm>
            <a:off x="2906869" y="1380732"/>
            <a:ext cx="254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Фитнесс</a:t>
            </a:r>
            <a:r>
              <a:rPr lang="en-FR" dirty="0">
                <a:solidFill>
                  <a:srgbClr val="C00000"/>
                </a:solidFill>
              </a:rPr>
              <a:t>     </a:t>
            </a:r>
            <a:r>
              <a:rPr lang="en-FR" i="1" dirty="0"/>
              <a:t>W= W</a:t>
            </a:r>
            <a:r>
              <a:rPr lang="en-FR" baseline="-25000" dirty="0"/>
              <a:t>0</a:t>
            </a:r>
            <a:r>
              <a:rPr lang="en-FR" i="1" dirty="0"/>
              <a:t> - 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CD66C-7C30-E747-8A2C-563BA515C982}"/>
              </a:ext>
            </a:extLst>
          </p:cNvPr>
          <p:cNvSpPr txBox="1"/>
          <p:nvPr/>
        </p:nvSpPr>
        <p:spPr>
          <a:xfrm>
            <a:off x="2600696" y="4995974"/>
            <a:ext cx="29706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</a:rPr>
              <a:t>Число невыгодных аллелей</a:t>
            </a:r>
            <a:endParaRPr lang="en-FR" sz="16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91393-71CD-DC4C-83CD-44B93807EA5B}"/>
              </a:ext>
            </a:extLst>
          </p:cNvPr>
          <p:cNvSpPr txBox="1"/>
          <p:nvPr/>
        </p:nvSpPr>
        <p:spPr>
          <a:xfrm>
            <a:off x="5445117" y="3085666"/>
            <a:ext cx="174297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</a:rPr>
              <a:t>Отрицательный </a:t>
            </a:r>
          </a:p>
          <a:p>
            <a:r>
              <a:rPr lang="ru-RU" sz="1600" dirty="0">
                <a:solidFill>
                  <a:srgbClr val="C00000"/>
                </a:solidFill>
              </a:rPr>
              <a:t>отбор</a:t>
            </a:r>
            <a:endParaRPr lang="en-FR" sz="1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1FF67-F8F9-F541-928B-B82E16E551E3}"/>
              </a:ext>
            </a:extLst>
          </p:cNvPr>
          <p:cNvSpPr txBox="1"/>
          <p:nvPr/>
        </p:nvSpPr>
        <p:spPr>
          <a:xfrm>
            <a:off x="675660" y="3041553"/>
            <a:ext cx="185659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</a:rPr>
              <a:t>Положительный </a:t>
            </a:r>
          </a:p>
          <a:p>
            <a:r>
              <a:rPr lang="ru-RU" sz="1600" dirty="0">
                <a:solidFill>
                  <a:srgbClr val="C00000"/>
                </a:solidFill>
              </a:rPr>
              <a:t>отбор</a:t>
            </a:r>
            <a:endParaRPr lang="en-FR" sz="1600" dirty="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112F-7AC8-194B-9ADF-5569747960D9}"/>
              </a:ext>
            </a:extLst>
          </p:cNvPr>
          <p:cNvSpPr/>
          <p:nvPr/>
        </p:nvSpPr>
        <p:spPr>
          <a:xfrm>
            <a:off x="480948" y="2104900"/>
            <a:ext cx="647207" cy="626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8A6CA-1DA4-2347-9E2E-2F62120F1A8D}"/>
              </a:ext>
            </a:extLst>
          </p:cNvPr>
          <p:cNvSpPr txBox="1"/>
          <p:nvPr/>
        </p:nvSpPr>
        <p:spPr>
          <a:xfrm>
            <a:off x="687235" y="3715476"/>
            <a:ext cx="111841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</a:rPr>
              <a:t>Рождение </a:t>
            </a:r>
          </a:p>
          <a:p>
            <a:r>
              <a:rPr lang="ru-RU" sz="1600" dirty="0">
                <a:solidFill>
                  <a:srgbClr val="C00000"/>
                </a:solidFill>
              </a:rPr>
              <a:t>нового </a:t>
            </a:r>
          </a:p>
          <a:p>
            <a:r>
              <a:rPr lang="ru-RU" sz="1600" dirty="0">
                <a:solidFill>
                  <a:srgbClr val="C00000"/>
                </a:solidFill>
              </a:rPr>
              <a:t>клона</a:t>
            </a:r>
            <a:endParaRPr lang="en-FR" sz="16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5DBA8-25C5-D141-A504-6CAB9BE7532B}"/>
              </a:ext>
            </a:extLst>
          </p:cNvPr>
          <p:cNvSpPr txBox="1"/>
          <p:nvPr/>
        </p:nvSpPr>
        <p:spPr>
          <a:xfrm>
            <a:off x="4572000" y="5921197"/>
            <a:ext cx="2853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432FF"/>
                </a:solidFill>
              </a:rPr>
              <a:t>Rouzine et al PNAS 2003</a:t>
            </a:r>
          </a:p>
          <a:p>
            <a:r>
              <a:rPr lang="en-US" sz="1400" dirty="0">
                <a:solidFill>
                  <a:srgbClr val="0432FF"/>
                </a:solidFill>
              </a:rPr>
              <a:t>Rouzine et al </a:t>
            </a:r>
            <a:r>
              <a:rPr lang="en-US" sz="1400" dirty="0" err="1">
                <a:solidFill>
                  <a:srgbClr val="0432FF"/>
                </a:solidFill>
              </a:rPr>
              <a:t>Theor</a:t>
            </a:r>
            <a:r>
              <a:rPr lang="en-US" sz="1400" dirty="0">
                <a:solidFill>
                  <a:srgbClr val="0432FF"/>
                </a:solidFill>
              </a:rPr>
              <a:t> Pop Bio 2008</a:t>
            </a:r>
            <a:endParaRPr lang="en-FR" dirty="0">
              <a:solidFill>
                <a:srgbClr val="0432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07E6A-C455-524B-AFBF-85AFD658B06D}"/>
              </a:ext>
            </a:extLst>
          </p:cNvPr>
          <p:cNvSpPr txBox="1"/>
          <p:nvPr/>
        </p:nvSpPr>
        <p:spPr>
          <a:xfrm>
            <a:off x="2906869" y="909473"/>
            <a:ext cx="439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Фиксированный коэффициент отбора </a:t>
            </a:r>
            <a:r>
              <a:rPr lang="en-US" dirty="0"/>
              <a:t>s</a:t>
            </a:r>
            <a:r>
              <a:rPr lang="ru-RU" dirty="0"/>
              <a:t>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77927688"/>
      </p:ext>
    </p:extLst>
  </p:cSld>
  <p:clrMapOvr>
    <a:masterClrMapping/>
  </p:clrMapOvr>
  <p:transition spd="slow" advTm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5F06-4B70-E644-AA56-94E71A42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45" y="1225296"/>
            <a:ext cx="7306383" cy="3520440"/>
          </a:xfrm>
        </p:spPr>
        <p:txBody>
          <a:bodyPr/>
          <a:lstStyle/>
          <a:p>
            <a:r>
              <a:rPr lang="ru-RU" dirty="0"/>
              <a:t>метод популяционной генетики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D499E-FE6E-044A-82A7-008C40550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5030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FEE3-CF0B-4B45-B7FD-2FB0BF8D8D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9166" y="315685"/>
            <a:ext cx="715645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А</a:t>
            </a:r>
            <a:r>
              <a:rPr lang="ru-RU" dirty="0" err="1"/>
              <a:t>лгоритм</a:t>
            </a:r>
            <a:r>
              <a:rPr lang="ru-RU" dirty="0"/>
              <a:t> аналитического решения</a:t>
            </a:r>
            <a:r>
              <a:rPr lang="en-FR"/>
              <a:t>–</a:t>
            </a:r>
            <a:r>
              <a:rPr lang="ru-RU" dirty="0"/>
              <a:t>детерминистическое</a:t>
            </a:r>
            <a:r>
              <a:rPr lang="en-FR" dirty="0"/>
              <a:t> </a:t>
            </a:r>
            <a:r>
              <a:rPr lang="ru-RU" dirty="0"/>
              <a:t>приближение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CF211-37F9-7D48-985A-FC488DDEA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0027" y="1892868"/>
            <a:ext cx="3605220" cy="3407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5F172-29FB-0946-A20D-8637B72B8614}"/>
              </a:ext>
            </a:extLst>
          </p:cNvPr>
          <p:cNvSpPr txBox="1"/>
          <p:nvPr/>
        </p:nvSpPr>
        <p:spPr>
          <a:xfrm>
            <a:off x="238125" y="1815153"/>
            <a:ext cx="4970689" cy="3366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ea typeface="MS Mincho" panose="02020609040205080304" pitchFamily="49" charset="-128"/>
              </a:rPr>
              <a:t>Написать ОДУ для каждого фитнесс-класса</a:t>
            </a:r>
            <a:endParaRPr lang="en-FR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ea typeface="MS Mincho" panose="02020609040205080304" pitchFamily="49" charset="-128"/>
                <a:cs typeface="Times Roman" pitchFamily="2" charset="0"/>
              </a:rPr>
              <a:t>Решение имеет вид бегущей волны со скоростью</a:t>
            </a:r>
            <a:r>
              <a:rPr lang="ru-RU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r>
              <a:rPr lang="en-US" dirty="0">
                <a:effectLst/>
                <a:ea typeface="MS Mincho" panose="02020609040205080304" pitchFamily="49" charset="-128"/>
                <a:cs typeface="Times Roman" pitchFamily="2" charset="0"/>
              </a:rPr>
              <a:t>V</a:t>
            </a:r>
            <a:r>
              <a:rPr lang="ru-RU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endParaRPr lang="en-FR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ea typeface="MS Mincho" panose="02020609040205080304" pitchFamily="49" charset="-128"/>
                <a:cs typeface="Times Roman" pitchFamily="2" charset="0"/>
              </a:rPr>
              <a:t>Волна имеет край </a:t>
            </a:r>
            <a:endParaRPr lang="en-US" dirty="0">
              <a:ea typeface="MS Mincho" panose="02020609040205080304" pitchFamily="49" charset="-128"/>
              <a:cs typeface="Times Roman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ea typeface="MS Mincho" panose="02020609040205080304" pitchFamily="49" charset="-128"/>
                <a:cs typeface="Times Roman" pitchFamily="2" charset="0"/>
              </a:rPr>
              <a:t>Выразить разницу в высоте между пиком и краем чере</a:t>
            </a:r>
            <a:r>
              <a:rPr lang="ru-RU" dirty="0">
                <a:ea typeface="MS Mincho" panose="02020609040205080304" pitchFamily="49" charset="-128"/>
                <a:cs typeface="Times Roman" pitchFamily="2" charset="0"/>
              </a:rPr>
              <a:t>з </a:t>
            </a:r>
            <a:r>
              <a:rPr lang="en-US" dirty="0">
                <a:ea typeface="MS Mincho" panose="02020609040205080304" pitchFamily="49" charset="-128"/>
                <a:cs typeface="Times Roman" pitchFamily="2" charset="0"/>
              </a:rPr>
              <a:t>V</a:t>
            </a:r>
            <a:r>
              <a:rPr lang="ru-RU" dirty="0">
                <a:ea typeface="MS Mincho" panose="02020609040205080304" pitchFamily="49" charset="-128"/>
                <a:cs typeface="Times Roman" pitchFamily="2" charset="0"/>
              </a:rPr>
              <a:t> </a:t>
            </a:r>
            <a:endParaRPr lang="en-FR" dirty="0">
              <a:effectLst/>
              <a:ea typeface="Times New Roman" panose="02020603050405020304" pitchFamily="18" charset="0"/>
            </a:endParaRPr>
          </a:p>
          <a:p>
            <a:pPr marL="285750" indent="-285750" algn="just" fontAlgn="auto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effectLst/>
                <a:ea typeface="MS Mincho" panose="02020609040205080304" pitchFamily="49" charset="-128"/>
                <a:cs typeface="Times Roman" pitchFamily="2" charset="0"/>
              </a:rPr>
              <a:t>Рассмотреть лучший класс </a:t>
            </a:r>
            <a:r>
              <a:rPr lang="ru-RU" dirty="0" err="1">
                <a:effectLst/>
                <a:ea typeface="MS Mincho" panose="02020609040205080304" pitchFamily="49" charset="-128"/>
                <a:cs typeface="Times Roman" pitchFamily="2" charset="0"/>
              </a:rPr>
              <a:t>стохастически</a:t>
            </a:r>
            <a:endParaRPr lang="ru-RU" dirty="0">
              <a:ea typeface="MS Mincho" panose="02020609040205080304" pitchFamily="49" charset="-128"/>
              <a:cs typeface="Times Roman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r>
              <a:rPr lang="ru-RU" dirty="0">
                <a:ea typeface="MS Mincho" panose="02020609040205080304" pitchFamily="49" charset="-128"/>
                <a:cs typeface="Times Roman" pitchFamily="2" charset="0"/>
              </a:rPr>
              <a:t>Сшить его динамику с остальной волной</a:t>
            </a:r>
            <a:endParaRPr lang="en-FR" dirty="0">
              <a:effectLst/>
              <a:ea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3E4D8-1A57-0D48-A057-82E6A89B1CEB}"/>
              </a:ext>
            </a:extLst>
          </p:cNvPr>
          <p:cNvCxnSpPr/>
          <p:nvPr/>
        </p:nvCxnSpPr>
        <p:spPr>
          <a:xfrm>
            <a:off x="7365076" y="3291840"/>
            <a:ext cx="947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46315-5A8A-EB44-A5D8-8B3B2A7C0796}"/>
              </a:ext>
            </a:extLst>
          </p:cNvPr>
          <p:cNvSpPr txBox="1"/>
          <p:nvPr/>
        </p:nvSpPr>
        <p:spPr>
          <a:xfrm>
            <a:off x="7665616" y="292250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2FA88B-0E4E-6347-A935-AE2015E9078C}"/>
              </a:ext>
            </a:extLst>
          </p:cNvPr>
          <p:cNvSpPr/>
          <p:nvPr/>
        </p:nvSpPr>
        <p:spPr>
          <a:xfrm>
            <a:off x="5662550" y="1831908"/>
            <a:ext cx="647207" cy="626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88909137"/>
      </p:ext>
    </p:extLst>
  </p:cSld>
  <p:clrMapOvr>
    <a:masterClrMapping/>
  </p:clrMapOvr>
  <p:transition spd="slow" advTm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2" y="147524"/>
            <a:ext cx="8041273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Детерминистическая динамика основной волны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15E1D-E6D4-F943-AD0D-D3BFA536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" y="4033868"/>
            <a:ext cx="7162800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F361FD-9E9A-FB44-AA31-C57EC005A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8093" y="496163"/>
            <a:ext cx="1800823" cy="3857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2361C-CF5B-5B4C-B2AD-CF25B7BB6266}"/>
              </a:ext>
            </a:extLst>
          </p:cNvPr>
          <p:cNvSpPr txBox="1"/>
          <p:nvPr/>
        </p:nvSpPr>
        <p:spPr>
          <a:xfrm>
            <a:off x="5455044" y="4476770"/>
            <a:ext cx="32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Естественный отбор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C36E2-416B-0749-893F-C11CFB824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5707708"/>
            <a:ext cx="2565400" cy="55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04D2CC-E257-9245-9E8E-F94063B7F3E7}"/>
              </a:ext>
            </a:extLst>
          </p:cNvPr>
          <p:cNvSpPr txBox="1"/>
          <p:nvPr/>
        </p:nvSpPr>
        <p:spPr>
          <a:xfrm>
            <a:off x="763497" y="528996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Граничное условие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013F1C-D866-DC4C-87B0-5265D7C9E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273" y="5562779"/>
            <a:ext cx="38100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CC504-61C8-C442-8877-97711905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73" y="6146285"/>
            <a:ext cx="1600200" cy="571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C5D712-D197-9F45-958F-076EE5B45D6F}"/>
              </a:ext>
            </a:extLst>
          </p:cNvPr>
          <p:cNvSpPr txBox="1"/>
          <p:nvPr/>
        </p:nvSpPr>
        <p:spPr>
          <a:xfrm>
            <a:off x="4127499" y="6220610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Нормализация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367462-F25C-194F-9659-B91CEA61D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99" y="2697876"/>
            <a:ext cx="2565400" cy="82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52BC1D-31D4-9142-99B7-0AF27948DFB7}"/>
              </a:ext>
            </a:extLst>
          </p:cNvPr>
          <p:cNvSpPr txBox="1"/>
          <p:nvPr/>
        </p:nvSpPr>
        <p:spPr>
          <a:xfrm>
            <a:off x="3958162" y="3699682"/>
            <a:ext cx="27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Мутация в класс к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42A3BB-3114-AC48-9323-483A63E8CA6B}"/>
              </a:ext>
            </a:extLst>
          </p:cNvPr>
          <p:cNvSpPr txBox="1"/>
          <p:nvPr/>
        </p:nvSpPr>
        <p:spPr>
          <a:xfrm>
            <a:off x="3748504" y="4474881"/>
            <a:ext cx="16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Мутация из к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6F956-2CC2-6643-B049-CC4A9D25740B}"/>
              </a:ext>
            </a:extLst>
          </p:cNvPr>
          <p:cNvSpPr txBox="1"/>
          <p:nvPr/>
        </p:nvSpPr>
        <p:spPr>
          <a:xfrm>
            <a:off x="6509377" y="2166907"/>
            <a:ext cx="27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Среднее число аллелей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5EE8AB-7B55-3449-BE35-F02047A03780}"/>
              </a:ext>
            </a:extLst>
          </p:cNvPr>
          <p:cNvSpPr txBox="1"/>
          <p:nvPr/>
        </p:nvSpPr>
        <p:spPr>
          <a:xfrm>
            <a:off x="704850" y="3543610"/>
            <a:ext cx="27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Изменение за одно</a:t>
            </a:r>
          </a:p>
          <a:p>
            <a:r>
              <a:rPr lang="ru-RU" dirty="0">
                <a:solidFill>
                  <a:srgbClr val="C00000"/>
                </a:solidFill>
              </a:rPr>
              <a:t>поколение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9787D-6E9A-FE4B-9315-928D6BB4678A}"/>
              </a:ext>
            </a:extLst>
          </p:cNvPr>
          <p:cNvSpPr txBox="1"/>
          <p:nvPr/>
        </p:nvSpPr>
        <p:spPr>
          <a:xfrm>
            <a:off x="3987871" y="5415148"/>
            <a:ext cx="487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Частота выгодных и невыгодных мутаций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F8885C-8B72-6049-9F5B-1B9215478441}"/>
              </a:ext>
            </a:extLst>
          </p:cNvPr>
          <p:cNvSpPr/>
          <p:nvPr/>
        </p:nvSpPr>
        <p:spPr>
          <a:xfrm>
            <a:off x="1865860" y="1582551"/>
            <a:ext cx="473529" cy="501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3044533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082" y="-5891"/>
            <a:ext cx="7843838" cy="1143001"/>
          </a:xfrm>
        </p:spPr>
        <p:txBody>
          <a:bodyPr>
            <a:normAutofit fontScale="90000"/>
          </a:bodyPr>
          <a:lstStyle/>
          <a:p>
            <a:r>
              <a:rPr lang="ru-RU" dirty="0"/>
              <a:t>Непрерывное приближение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15E1D-E6D4-F943-AD0D-D3BFA536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7162800" cy="124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439D59-12C8-EC40-8114-A9D596685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894680"/>
            <a:ext cx="2387600" cy="482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C0C15B-5978-3B4D-83FB-3D30F0AF3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2700827"/>
            <a:ext cx="736601" cy="7992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A1617F-2202-5F4F-B3F4-F9FEC7E6D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3887010"/>
            <a:ext cx="40132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CE0DBE-9E3B-F644-AAB1-5585D04F8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5" y="4891121"/>
            <a:ext cx="2235200" cy="469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868DEE6-FB5F-5241-986F-5DB6A2786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47" y="4864102"/>
            <a:ext cx="2120900" cy="495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14BA35-161F-7642-A47C-E19A5844DAD3}"/>
              </a:ext>
            </a:extLst>
          </p:cNvPr>
          <p:cNvSpPr txBox="1"/>
          <p:nvPr/>
        </p:nvSpPr>
        <p:spPr>
          <a:xfrm>
            <a:off x="3714027" y="2907508"/>
            <a:ext cx="354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Непрерывное по </a:t>
            </a:r>
            <a:r>
              <a:rPr lang="en-US" i="1" dirty="0">
                <a:solidFill>
                  <a:srgbClr val="C00000"/>
                </a:solidFill>
              </a:rPr>
              <a:t>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приближение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5833B-11BB-BD43-85AD-2B3D69744C9A}"/>
              </a:ext>
            </a:extLst>
          </p:cNvPr>
          <p:cNvSpPr txBox="1"/>
          <p:nvPr/>
        </p:nvSpPr>
        <p:spPr>
          <a:xfrm>
            <a:off x="286795" y="4494770"/>
            <a:ext cx="382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Новое обозначение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2457BCC-5E5A-CC4A-A64D-E2399FBF9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05" y="4932169"/>
            <a:ext cx="32766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3D2484-0CE8-954E-82F4-FCCBA706D3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1" y="5714085"/>
            <a:ext cx="7188200" cy="7874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4A64BB-B467-5C47-8A0D-40979CD07F8E}"/>
              </a:ext>
            </a:extLst>
          </p:cNvPr>
          <p:cNvCxnSpPr>
            <a:cxnSpLocks/>
          </p:cNvCxnSpPr>
          <p:nvPr/>
        </p:nvCxnSpPr>
        <p:spPr>
          <a:xfrm flipV="1">
            <a:off x="1797769" y="1928558"/>
            <a:ext cx="0" cy="966122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2E3864-1007-204A-AD98-AD811BC4101E}"/>
              </a:ext>
            </a:extLst>
          </p:cNvPr>
          <p:cNvCxnSpPr>
            <a:cxnSpLocks/>
          </p:cNvCxnSpPr>
          <p:nvPr/>
        </p:nvCxnSpPr>
        <p:spPr>
          <a:xfrm flipH="1" flipV="1">
            <a:off x="286795" y="1928558"/>
            <a:ext cx="19769" cy="213803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7A966B-64EF-B046-8C44-B6E5C186AD68}"/>
              </a:ext>
            </a:extLst>
          </p:cNvPr>
          <p:cNvCxnSpPr>
            <a:cxnSpLocks/>
          </p:cNvCxnSpPr>
          <p:nvPr/>
        </p:nvCxnSpPr>
        <p:spPr>
          <a:xfrm flipH="1" flipV="1">
            <a:off x="652279" y="1800206"/>
            <a:ext cx="1" cy="318984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FB2D78A-9525-E74F-91CD-BB9B6957AE19}"/>
              </a:ext>
            </a:extLst>
          </p:cNvPr>
          <p:cNvCxnSpPr>
            <a:cxnSpLocks/>
          </p:cNvCxnSpPr>
          <p:nvPr/>
        </p:nvCxnSpPr>
        <p:spPr>
          <a:xfrm flipV="1">
            <a:off x="3420880" y="2363230"/>
            <a:ext cx="1613625" cy="256893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160DB-2DC9-204C-9A88-C2C1E8B7127E}"/>
              </a:ext>
            </a:extLst>
          </p:cNvPr>
          <p:cNvCxnSpPr>
            <a:cxnSpLocks/>
          </p:cNvCxnSpPr>
          <p:nvPr/>
        </p:nvCxnSpPr>
        <p:spPr>
          <a:xfrm flipH="1" flipV="1">
            <a:off x="4536716" y="1800206"/>
            <a:ext cx="1337354" cy="3144557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EB2680-07A4-C14D-919F-246AE48977AF}"/>
              </a:ext>
            </a:extLst>
          </p:cNvPr>
          <p:cNvCxnSpPr>
            <a:cxnSpLocks/>
          </p:cNvCxnSpPr>
          <p:nvPr/>
        </p:nvCxnSpPr>
        <p:spPr>
          <a:xfrm flipH="1" flipV="1">
            <a:off x="2843034" y="1800206"/>
            <a:ext cx="2910066" cy="318851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D28582-1E7F-194D-ABB0-E7DBC78D60BF}"/>
              </a:ext>
            </a:extLst>
          </p:cNvPr>
          <p:cNvSpPr txBox="1"/>
          <p:nvPr/>
        </p:nvSpPr>
        <p:spPr>
          <a:xfrm>
            <a:off x="4191001" y="3933173"/>
            <a:ext cx="360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Непрерывное по </a:t>
            </a:r>
            <a:r>
              <a:rPr lang="en-US" i="1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приближение</a:t>
            </a:r>
            <a:endParaRPr lang="en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145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9725" y="-32244"/>
            <a:ext cx="6508750" cy="1143000"/>
          </a:xfrm>
        </p:spPr>
        <p:txBody>
          <a:bodyPr/>
          <a:lstStyle/>
          <a:p>
            <a:r>
              <a:rPr lang="ru-RU" dirty="0" err="1"/>
              <a:t>Анзац</a:t>
            </a:r>
            <a:r>
              <a:rPr lang="ru-RU" dirty="0"/>
              <a:t> бегущей волны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FB251-CDE6-C240-9131-02254571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968"/>
            <a:ext cx="7188200" cy="787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234734-E0D4-A440-B775-C7E303DFA8B0}"/>
              </a:ext>
            </a:extLst>
          </p:cNvPr>
          <p:cNvSpPr txBox="1"/>
          <p:nvPr/>
        </p:nvSpPr>
        <p:spPr>
          <a:xfrm>
            <a:off x="5283200" y="1340625"/>
            <a:ext cx="23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естественный отбор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8B26D-5F79-0F47-B47F-5A036EC9B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3672996"/>
            <a:ext cx="5448300" cy="59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C729FB-182E-9343-98E3-715BB28A4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205252"/>
            <a:ext cx="3886200" cy="546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DE24F8-F6E1-D540-9698-DD31FD8EAC12}"/>
              </a:ext>
            </a:extLst>
          </p:cNvPr>
          <p:cNvSpPr txBox="1"/>
          <p:nvPr/>
        </p:nvSpPr>
        <p:spPr>
          <a:xfrm>
            <a:off x="228599" y="4727970"/>
            <a:ext cx="381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Нормализованная скорость волны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A227BA-B4AA-7044-BDC2-A0777BF98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6013450"/>
            <a:ext cx="1778000" cy="546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DCC4F5-CAB1-8048-9891-B5DE50464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6009480"/>
            <a:ext cx="1219200" cy="5461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2748D1-3BFC-2C4A-A392-BB8E28B23FFD}"/>
              </a:ext>
            </a:extLst>
          </p:cNvPr>
          <p:cNvCxnSpPr/>
          <p:nvPr/>
        </p:nvCxnSpPr>
        <p:spPr>
          <a:xfrm>
            <a:off x="4978400" y="6286500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60D2A8-237A-AF4C-AD46-20238CB71A6E}"/>
              </a:ext>
            </a:extLst>
          </p:cNvPr>
          <p:cNvSpPr txBox="1"/>
          <p:nvPr/>
        </p:nvSpPr>
        <p:spPr>
          <a:xfrm>
            <a:off x="1215663" y="607536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Нормировка</a:t>
            </a:r>
            <a:endParaRPr lang="en-FR" dirty="0">
              <a:solidFill>
                <a:srgbClr val="C0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58F460-24D7-834F-AF41-923D3F06CE76}"/>
              </a:ext>
            </a:extLst>
          </p:cNvPr>
          <p:cNvCxnSpPr>
            <a:cxnSpLocks/>
          </p:cNvCxnSpPr>
          <p:nvPr/>
        </p:nvCxnSpPr>
        <p:spPr>
          <a:xfrm>
            <a:off x="3835400" y="2437368"/>
            <a:ext cx="0" cy="134723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5DA5B8-DE8E-2246-ABD8-367945C3260E}"/>
              </a:ext>
            </a:extLst>
          </p:cNvPr>
          <p:cNvSpPr txBox="1"/>
          <p:nvPr/>
        </p:nvSpPr>
        <p:spPr>
          <a:xfrm>
            <a:off x="1559918" y="1340625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rgbClr val="C00000"/>
                </a:solidFill>
              </a:rPr>
              <a:t>невыг</a:t>
            </a:r>
            <a:r>
              <a:rPr lang="ru-RU" dirty="0">
                <a:solidFill>
                  <a:srgbClr val="C00000"/>
                </a:solidFill>
              </a:rPr>
              <a:t>. мутация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D2D9B6-5819-FC49-BB58-145B1DF84EC2}"/>
              </a:ext>
            </a:extLst>
          </p:cNvPr>
          <p:cNvSpPr txBox="1"/>
          <p:nvPr/>
        </p:nvSpPr>
        <p:spPr>
          <a:xfrm>
            <a:off x="3441017" y="1340625"/>
            <a:ext cx="155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rgbClr val="C00000"/>
                </a:solidFill>
              </a:rPr>
              <a:t>выг</a:t>
            </a:r>
            <a:r>
              <a:rPr lang="ru-RU" dirty="0">
                <a:solidFill>
                  <a:srgbClr val="C00000"/>
                </a:solidFill>
              </a:rPr>
              <a:t>. мутация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C5220E-C1B6-3B41-BD18-CFB9F3984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590958"/>
            <a:ext cx="4597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3866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/>
      <p:bldP spid="40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214F-4DB7-3F4F-9D13-FA2B35FE79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224" y="-173283"/>
            <a:ext cx="6508750" cy="1143000"/>
          </a:xfrm>
        </p:spPr>
        <p:txBody>
          <a:bodyPr/>
          <a:lstStyle/>
          <a:p>
            <a:r>
              <a:rPr lang="ru-RU" dirty="0"/>
              <a:t>Волна близи пика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C93E6-0453-D242-8A57-DD361600A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3299161"/>
            <a:ext cx="2794000" cy="73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62639-C11D-3E40-ACA7-8AADF951C8CF}"/>
              </a:ext>
            </a:extLst>
          </p:cNvPr>
          <p:cNvSpPr txBox="1"/>
          <p:nvPr/>
        </p:nvSpPr>
        <p:spPr>
          <a:xfrm>
            <a:off x="1728164" y="1825936"/>
            <a:ext cx="126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&lt;&lt; 1 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7050C-DDBF-3D48-BD2F-BADB8735A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8" y="1769302"/>
            <a:ext cx="7112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23B50-2AA6-EC4A-8473-C30FFADEC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4324770"/>
            <a:ext cx="58420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FA26A-9827-424A-A9D6-A8E0E9AA4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398965"/>
            <a:ext cx="54483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D3AA8E-22FC-C64F-ACA3-A296B84F8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6023436"/>
            <a:ext cx="2374900" cy="4572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A7D53D-88EB-0045-A600-20DD4CB876CA}"/>
              </a:ext>
            </a:extLst>
          </p:cNvPr>
          <p:cNvSpPr/>
          <p:nvPr/>
        </p:nvSpPr>
        <p:spPr>
          <a:xfrm>
            <a:off x="5448300" y="5219700"/>
            <a:ext cx="3556000" cy="15007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40F1B-7B4E-604D-970E-D3927CB52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5655136"/>
            <a:ext cx="3403600" cy="596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5F8EB6-9B87-F64C-9906-AC6D597CD6E1}"/>
              </a:ext>
            </a:extLst>
          </p:cNvPr>
          <p:cNvCxnSpPr>
            <a:cxnSpLocks/>
          </p:cNvCxnSpPr>
          <p:nvPr/>
        </p:nvCxnSpPr>
        <p:spPr>
          <a:xfrm flipH="1">
            <a:off x="1509073" y="3122565"/>
            <a:ext cx="495300" cy="28353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9A3D9-F0C1-9B41-B0AC-959CDDBF77B4}"/>
              </a:ext>
            </a:extLst>
          </p:cNvPr>
          <p:cNvCxnSpPr>
            <a:cxnSpLocks/>
          </p:cNvCxnSpPr>
          <p:nvPr/>
        </p:nvCxnSpPr>
        <p:spPr>
          <a:xfrm>
            <a:off x="3403599" y="3715480"/>
            <a:ext cx="1308101" cy="609290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4F299F-8556-B142-BB65-81C95D2C615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060700" y="5301164"/>
            <a:ext cx="6350" cy="722272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3222ED-DCCF-C746-B25D-65FC3A965FF8}"/>
              </a:ext>
            </a:extLst>
          </p:cNvPr>
          <p:cNvSpPr txBox="1"/>
          <p:nvPr/>
        </p:nvSpPr>
        <p:spPr>
          <a:xfrm>
            <a:off x="5835360" y="5352223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Теорема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Фишера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863D5-B7D7-B648-9221-2BE2579BEDD1}"/>
              </a:ext>
            </a:extLst>
          </p:cNvPr>
          <p:cNvSpPr txBox="1"/>
          <p:nvPr/>
        </p:nvSpPr>
        <p:spPr>
          <a:xfrm>
            <a:off x="2004373" y="293716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Ряд Тейлора</a:t>
            </a:r>
            <a:endParaRPr lang="en-FR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74B69A-1618-9743-B473-EC925152E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706" y="4524607"/>
            <a:ext cx="1384300" cy="419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04C3AF2-4BF4-FE4F-A86D-385185F3820A}"/>
              </a:ext>
            </a:extLst>
          </p:cNvPr>
          <p:cNvSpPr txBox="1"/>
          <p:nvPr/>
        </p:nvSpPr>
        <p:spPr>
          <a:xfrm>
            <a:off x="977978" y="560075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Нормировка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DC33CA-2979-B94A-BEA8-FC8837002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212" y="84514"/>
            <a:ext cx="2995866" cy="283170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802D84-CD55-F74A-B81B-AB621AA3C9CC}"/>
              </a:ext>
            </a:extLst>
          </p:cNvPr>
          <p:cNvSpPr/>
          <p:nvPr/>
        </p:nvSpPr>
        <p:spPr>
          <a:xfrm>
            <a:off x="6312290" y="44450"/>
            <a:ext cx="429897" cy="416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3765539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/>
      <p:bldP spid="26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A5293F2-4E27-2647-A6FE-C5E76B89F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9" y="3767229"/>
            <a:ext cx="4870989" cy="5336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8454F2-FDB1-A04F-8844-F85EB75DF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4" y="5364171"/>
            <a:ext cx="4589749" cy="87161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4EE4F05-D543-554C-8DB8-769327C9A246}"/>
              </a:ext>
            </a:extLst>
          </p:cNvPr>
          <p:cNvSpPr/>
          <p:nvPr/>
        </p:nvSpPr>
        <p:spPr>
          <a:xfrm>
            <a:off x="7137400" y="101652"/>
            <a:ext cx="1827650" cy="2125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5A12A9C-397A-1540-9478-F820D30BC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63" y="-165100"/>
            <a:ext cx="4048309" cy="3813056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4BC137D6-64A7-1C42-8B64-7D571D807E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041" y="11421"/>
            <a:ext cx="6508750" cy="1143001"/>
          </a:xfrm>
        </p:spPr>
        <p:txBody>
          <a:bodyPr>
            <a:normAutofit fontScale="90000"/>
          </a:bodyPr>
          <a:lstStyle/>
          <a:p>
            <a:r>
              <a:rPr lang="ru-RU" dirty="0"/>
              <a:t>волна имеет </a:t>
            </a:r>
            <a:br>
              <a:rPr lang="ru-RU" dirty="0"/>
            </a:br>
            <a:r>
              <a:rPr lang="ru-RU" dirty="0"/>
              <a:t>край (фронт)</a:t>
            </a:r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9D2A1-001A-E044-8C54-34A3923D7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18" y="4294308"/>
            <a:ext cx="5138839" cy="10387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307EA6-0397-014B-964E-2565E3FEAFC8}"/>
              </a:ext>
            </a:extLst>
          </p:cNvPr>
          <p:cNvSpPr txBox="1"/>
          <p:nvPr/>
        </p:nvSpPr>
        <p:spPr>
          <a:xfrm>
            <a:off x="192480" y="471361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Минимум</a:t>
            </a:r>
            <a:endParaRPr lang="en-FR" dirty="0">
              <a:solidFill>
                <a:srgbClr val="C0000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564FC-0E90-1F4A-9C40-03CCE0F7E42B}"/>
              </a:ext>
            </a:extLst>
          </p:cNvPr>
          <p:cNvCxnSpPr>
            <a:cxnSpLocks/>
          </p:cNvCxnSpPr>
          <p:nvPr/>
        </p:nvCxnSpPr>
        <p:spPr>
          <a:xfrm flipV="1">
            <a:off x="5143788" y="3565391"/>
            <a:ext cx="806532" cy="920745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BCFAEE-415B-FE45-AD00-4D14BD1AA00D}"/>
              </a:ext>
            </a:extLst>
          </p:cNvPr>
          <p:cNvCxnSpPr>
            <a:cxnSpLocks/>
          </p:cNvCxnSpPr>
          <p:nvPr/>
        </p:nvCxnSpPr>
        <p:spPr>
          <a:xfrm>
            <a:off x="3577078" y="4212370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F364E8-5E13-6943-BAB7-C6D639B3B5B0}"/>
              </a:ext>
            </a:extLst>
          </p:cNvPr>
          <p:cNvCxnSpPr>
            <a:cxnSpLocks/>
          </p:cNvCxnSpPr>
          <p:nvPr/>
        </p:nvCxnSpPr>
        <p:spPr>
          <a:xfrm>
            <a:off x="3577078" y="5000236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5AFA05C-415E-F243-8DF1-63A99A827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11" y="6080128"/>
            <a:ext cx="4048309" cy="77110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872ABA-6969-8848-A1F0-5ACE7A8BF503}"/>
              </a:ext>
            </a:extLst>
          </p:cNvPr>
          <p:cNvCxnSpPr>
            <a:cxnSpLocks/>
          </p:cNvCxnSpPr>
          <p:nvPr/>
        </p:nvCxnSpPr>
        <p:spPr>
          <a:xfrm>
            <a:off x="685800" y="4212370"/>
            <a:ext cx="1473054" cy="210147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6282409-E116-794D-AE85-139E8160E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008" y="1290827"/>
            <a:ext cx="2246689" cy="212358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222E6BF-0EA3-EE49-B394-EA24E7D24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326" y="5191059"/>
            <a:ext cx="729797" cy="45906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47E1872-72CA-674A-A1BA-FB7ECEFEFB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82" y="4238912"/>
            <a:ext cx="1092200" cy="5207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B0425B3-4119-484A-B33E-5F73FAE87AF8}"/>
              </a:ext>
            </a:extLst>
          </p:cNvPr>
          <p:cNvCxnSpPr>
            <a:cxnSpLocks/>
          </p:cNvCxnSpPr>
          <p:nvPr/>
        </p:nvCxnSpPr>
        <p:spPr>
          <a:xfrm>
            <a:off x="7990482" y="4713615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75DB1C-9D7A-334B-82A3-1141BBC09EAA}"/>
              </a:ext>
            </a:extLst>
          </p:cNvPr>
          <p:cNvCxnSpPr>
            <a:cxnSpLocks/>
          </p:cNvCxnSpPr>
          <p:nvPr/>
        </p:nvCxnSpPr>
        <p:spPr>
          <a:xfrm flipH="1" flipV="1">
            <a:off x="3232030" y="4161338"/>
            <a:ext cx="2813938" cy="141638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E2071A-8BB2-2C4E-A2A9-573F8E01DBD9}"/>
              </a:ext>
            </a:extLst>
          </p:cNvPr>
          <p:cNvCxnSpPr>
            <a:cxnSpLocks/>
          </p:cNvCxnSpPr>
          <p:nvPr/>
        </p:nvCxnSpPr>
        <p:spPr>
          <a:xfrm flipH="1" flipV="1">
            <a:off x="2202612" y="4161338"/>
            <a:ext cx="3843356" cy="141638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9659F4-E6D6-8C4B-98F0-D33A252D49DF}"/>
              </a:ext>
            </a:extLst>
          </p:cNvPr>
          <p:cNvSpPr txBox="1"/>
          <p:nvPr/>
        </p:nvSpPr>
        <p:spPr>
          <a:xfrm>
            <a:off x="192480" y="6313848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Лидер волны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88D13B-7DBB-D04D-8DD9-ED32AC53382D}"/>
              </a:ext>
            </a:extLst>
          </p:cNvPr>
          <p:cNvSpPr txBox="1"/>
          <p:nvPr/>
        </p:nvSpPr>
        <p:spPr>
          <a:xfrm>
            <a:off x="1020636" y="3002179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х</a:t>
            </a:r>
            <a:r>
              <a:rPr lang="ru-RU" sz="1600" baseline="-25000" dirty="0"/>
              <a:t>0</a:t>
            </a:r>
            <a:endParaRPr lang="en-FR" sz="1600" baseline="-25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38B19E-D128-C74F-809D-76EE5D47255C}"/>
              </a:ext>
            </a:extLst>
          </p:cNvPr>
          <p:cNvCxnSpPr/>
          <p:nvPr/>
        </p:nvCxnSpPr>
        <p:spPr>
          <a:xfrm>
            <a:off x="1376768" y="2565471"/>
            <a:ext cx="0" cy="77841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16A65-78E2-F146-9FFA-3E82BAA9A191}"/>
              </a:ext>
            </a:extLst>
          </p:cNvPr>
          <p:cNvCxnSpPr/>
          <p:nvPr/>
        </p:nvCxnSpPr>
        <p:spPr>
          <a:xfrm>
            <a:off x="1020624" y="3008260"/>
            <a:ext cx="345927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B2E75A8-F6AB-3B4D-B990-CB7E1CEF438A}"/>
              </a:ext>
            </a:extLst>
          </p:cNvPr>
          <p:cNvSpPr/>
          <p:nvPr/>
        </p:nvSpPr>
        <p:spPr>
          <a:xfrm>
            <a:off x="638300" y="1255666"/>
            <a:ext cx="457304" cy="2969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6680536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4BC137D6-64A7-1C42-8B64-7D571D80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43" y="85508"/>
            <a:ext cx="8804462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Перепад между краем и центром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EB221-F4AF-D94A-A899-61DF7A1DF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1607686"/>
            <a:ext cx="3440244" cy="993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D8913-BFFE-794E-955D-B2BFFF7AD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1" y="2678198"/>
            <a:ext cx="1193800" cy="393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FC297-61BE-7846-9F80-56BD036D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1181207"/>
            <a:ext cx="5473041" cy="599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7A909-D248-6746-932A-EE936E7E3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1" y="4317355"/>
            <a:ext cx="17653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31BFD7-DBBA-BB47-9FC7-7E313D9D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5899908"/>
            <a:ext cx="7366000" cy="9144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4B65D-32A5-C143-AF3F-660BEB4512BF}"/>
              </a:ext>
            </a:extLst>
          </p:cNvPr>
          <p:cNvCxnSpPr>
            <a:cxnSpLocks/>
          </p:cNvCxnSpPr>
          <p:nvPr/>
        </p:nvCxnSpPr>
        <p:spPr>
          <a:xfrm flipH="1">
            <a:off x="2331853" y="2499870"/>
            <a:ext cx="1048478" cy="92495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6ACC0F-9A06-DD4F-AA99-3A624471D27D}"/>
              </a:ext>
            </a:extLst>
          </p:cNvPr>
          <p:cNvCxnSpPr>
            <a:cxnSpLocks/>
          </p:cNvCxnSpPr>
          <p:nvPr/>
        </p:nvCxnSpPr>
        <p:spPr>
          <a:xfrm>
            <a:off x="1117329" y="3021990"/>
            <a:ext cx="1087989" cy="434701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1771793-25E0-E64A-888D-B056CDE67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4950344"/>
            <a:ext cx="5537200" cy="1003300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B7F7419-20E3-CA46-BA4D-EB1B9EB13DB6}"/>
              </a:ext>
            </a:extLst>
          </p:cNvPr>
          <p:cNvCxnSpPr>
            <a:cxnSpLocks/>
          </p:cNvCxnSpPr>
          <p:nvPr/>
        </p:nvCxnSpPr>
        <p:spPr>
          <a:xfrm flipH="1">
            <a:off x="3577078" y="5699944"/>
            <a:ext cx="1" cy="416789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EBC50B-CB0D-924A-84FB-ED407AC86B84}"/>
              </a:ext>
            </a:extLst>
          </p:cNvPr>
          <p:cNvGrpSpPr/>
          <p:nvPr/>
        </p:nvGrpSpPr>
        <p:grpSpPr>
          <a:xfrm>
            <a:off x="611731" y="3261224"/>
            <a:ext cx="8586374" cy="776431"/>
            <a:chOff x="611731" y="3261224"/>
            <a:chExt cx="8586374" cy="776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C08771-DA05-CB46-B2D5-0933C87C7D98}"/>
                    </a:ext>
                  </a:extLst>
                </p:cNvPr>
                <p:cNvSpPr txBox="1"/>
                <p:nvPr/>
              </p:nvSpPr>
              <p:spPr>
                <a:xfrm>
                  <a:off x="611731" y="3261224"/>
                  <a:ext cx="4572000" cy="7764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  <m:sSup>
                          <m:sSup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FR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F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FR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F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FR" i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limLoc m:val="subSup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"/>
                                <m:ctrlPr>
                                  <a:rPr lang="en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FR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FR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endChr m:val=""/>
                                        <m:ctrlP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C08771-DA05-CB46-B2D5-0933C87C7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31" y="3261224"/>
                  <a:ext cx="4572000" cy="776431"/>
                </a:xfrm>
                <a:prstGeom prst="rect">
                  <a:avLst/>
                </a:prstGeom>
                <a:blipFill>
                  <a:blip r:embed="rId8"/>
                  <a:stretch>
                    <a:fillRect l="-14127" t="-140323" b="-203226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E41548-F5FF-A64D-AFAC-B1EC6CB171BE}"/>
                    </a:ext>
                  </a:extLst>
                </p:cNvPr>
                <p:cNvSpPr txBox="1"/>
                <p:nvPr/>
              </p:nvSpPr>
              <p:spPr>
                <a:xfrm>
                  <a:off x="4605935" y="3314305"/>
                  <a:ext cx="4592170" cy="6587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𝑑𝐴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nary>
                        <m:r>
                          <a:rPr lang="en-FR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FR" i="1">
                            <a:latin typeface="Cambria Math" panose="02040503050406030204" pitchFamily="18" charset="0"/>
                          </a:rPr>
                          <m:t>𝐴𝐵</m:t>
                        </m:r>
                        <m:d>
                          <m:dPr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FR" i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𝑑𝐵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FR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E41548-F5FF-A64D-AFAC-B1EC6CB17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35" y="3314305"/>
                  <a:ext cx="4592170" cy="658706"/>
                </a:xfrm>
                <a:prstGeom prst="rect">
                  <a:avLst/>
                </a:prstGeom>
                <a:blipFill>
                  <a:blip r:embed="rId9"/>
                  <a:stretch>
                    <a:fillRect l="-6336" t="-175000" b="-253846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2FBBB0-D8FE-FF46-85EF-9271B1F6114D}"/>
              </a:ext>
            </a:extLst>
          </p:cNvPr>
          <p:cNvCxnSpPr>
            <a:cxnSpLocks/>
          </p:cNvCxnSpPr>
          <p:nvPr/>
        </p:nvCxnSpPr>
        <p:spPr>
          <a:xfrm>
            <a:off x="3019915" y="3828370"/>
            <a:ext cx="9184" cy="141190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EF1AE0-EC61-1547-854B-6E56DFA02297}"/>
              </a:ext>
            </a:extLst>
          </p:cNvPr>
          <p:cNvCxnSpPr>
            <a:cxnSpLocks/>
          </p:cNvCxnSpPr>
          <p:nvPr/>
        </p:nvCxnSpPr>
        <p:spPr>
          <a:xfrm>
            <a:off x="1117329" y="1728430"/>
            <a:ext cx="3871530" cy="334875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48033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E030-ABAE-DF4F-B880-7D1AEB0869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229" y="318732"/>
            <a:ext cx="7659688" cy="114300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Значение </a:t>
            </a:r>
            <a:r>
              <a:rPr lang="en-US" sz="3200" dirty="0"/>
              <a:t>V</a:t>
            </a:r>
            <a:r>
              <a:rPr lang="ru-RU" sz="3200" dirty="0"/>
              <a:t> из детерминистического рассмотрения не находится</a:t>
            </a:r>
            <a:endParaRPr lang="en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A0835-8923-DD4D-9ABA-E8FE103F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2221" y="2073939"/>
            <a:ext cx="4491182" cy="42450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E1D71B-7D0C-324F-A13E-0480D636A1CB}"/>
              </a:ext>
            </a:extLst>
          </p:cNvPr>
          <p:cNvSpPr/>
          <p:nvPr/>
        </p:nvSpPr>
        <p:spPr>
          <a:xfrm>
            <a:off x="1775266" y="1950893"/>
            <a:ext cx="724582" cy="7682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8204126"/>
      </p:ext>
    </p:extLst>
  </p:cSld>
  <p:clrMapOvr>
    <a:masterClrMapping/>
  </p:clrMapOvr>
  <p:transition spd="slow" advTm="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4BAA-A5E3-0040-A1F1-3D4287A89D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2900" y="271462"/>
            <a:ext cx="6508750" cy="1143000"/>
          </a:xfrm>
        </p:spPr>
        <p:txBody>
          <a:bodyPr/>
          <a:lstStyle/>
          <a:p>
            <a:r>
              <a:rPr lang="ru-RU" dirty="0"/>
              <a:t>Выводы 1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9BC1-63BC-B04C-A123-6AF8B90FCC3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6429" y="2082346"/>
            <a:ext cx="6508750" cy="3916363"/>
          </a:xfrm>
        </p:spPr>
        <p:txBody>
          <a:bodyPr>
            <a:normAutofit/>
          </a:bodyPr>
          <a:lstStyle/>
          <a:p>
            <a:r>
              <a:rPr lang="ru-RU" dirty="0"/>
              <a:t>Анализ и численное моделирование дают бегущую волну по координате приспособленности (числу аллелей на геном)</a:t>
            </a:r>
          </a:p>
          <a:p>
            <a:r>
              <a:rPr lang="ru-RU" dirty="0"/>
              <a:t>Волна имеет </a:t>
            </a:r>
            <a:r>
              <a:rPr lang="ru-RU" dirty="0" err="1"/>
              <a:t>квази</a:t>
            </a:r>
            <a:r>
              <a:rPr lang="ru-RU" dirty="0"/>
              <a:t>-детерминистическую основную часть и стохастический фронт</a:t>
            </a:r>
            <a:endParaRPr lang="en-FR" dirty="0"/>
          </a:p>
          <a:p>
            <a:r>
              <a:rPr lang="ru-RU" dirty="0"/>
              <a:t>Размеры волны вычисляются с помощью уравнения детального баланса</a:t>
            </a:r>
          </a:p>
          <a:p>
            <a:r>
              <a:rPr lang="ru-RU" dirty="0"/>
              <a:t>Скорость волны остается пока неизвестной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097022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EFAF-88FF-CF44-A626-CD621BBD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506" y="2106386"/>
            <a:ext cx="6901927" cy="222068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Стохастический фронт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бегущей волны </a:t>
            </a:r>
            <a:endParaRPr lang="en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8650" y="-452438"/>
            <a:ext cx="8515350" cy="1855788"/>
          </a:xfrm>
        </p:spPr>
        <p:txBody>
          <a:bodyPr/>
          <a:lstStyle/>
          <a:p>
            <a:r>
              <a:rPr lang="ru-RU" dirty="0"/>
              <a:t>Одна популяция геномов</a:t>
            </a:r>
            <a:endParaRPr lang="en-US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7AD478C-850B-624E-B645-10607B80FE8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1486"/>
            <a:ext cx="5943600" cy="3787775"/>
          </a:xfr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46AAF55B-BB37-6742-BE03-6FE050413FC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12" y="1243596"/>
            <a:ext cx="3602037" cy="107791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415896-D0C1-2A4B-97C1-B5DE1C9F27E3}"/>
              </a:ext>
            </a:extLst>
          </p:cNvPr>
          <p:cNvSpPr txBox="1"/>
          <p:nvPr/>
        </p:nvSpPr>
        <p:spPr>
          <a:xfrm>
            <a:off x="428039" y="1500283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Один организм</a:t>
            </a:r>
          </a:p>
          <a:p>
            <a:r>
              <a:rPr lang="ru-RU" dirty="0">
                <a:solidFill>
                  <a:srgbClr val="C00000"/>
                </a:solidFill>
              </a:rPr>
              <a:t>или вирус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5ACA66-D419-8F41-BE1A-7FCB3C6D494F}"/>
              </a:ext>
            </a:extLst>
          </p:cNvPr>
          <p:cNvSpPr txBox="1"/>
          <p:nvPr/>
        </p:nvSpPr>
        <p:spPr>
          <a:xfrm>
            <a:off x="428039" y="3916712"/>
            <a:ext cx="214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ru-RU" dirty="0">
                <a:solidFill>
                  <a:srgbClr val="C00000"/>
                </a:solidFill>
              </a:rPr>
              <a:t>10 геномов</a:t>
            </a:r>
          </a:p>
          <a:p>
            <a:r>
              <a:rPr lang="ru-RU" dirty="0">
                <a:solidFill>
                  <a:srgbClr val="C00000"/>
                </a:solidFill>
              </a:rPr>
              <a:t>из 10 пациентов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CE7E67-9C69-E04B-A245-B56DF963D8B5}"/>
              </a:ext>
            </a:extLst>
          </p:cNvPr>
          <p:cNvSpPr/>
          <p:nvPr/>
        </p:nvSpPr>
        <p:spPr>
          <a:xfrm>
            <a:off x="1841778" y="2435920"/>
            <a:ext cx="5983775" cy="22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57B4D0-74BD-584E-8D34-3B1F4B6F3560}"/>
              </a:ext>
            </a:extLst>
          </p:cNvPr>
          <p:cNvCxnSpPr>
            <a:cxnSpLocks/>
          </p:cNvCxnSpPr>
          <p:nvPr/>
        </p:nvCxnSpPr>
        <p:spPr>
          <a:xfrm flipV="1">
            <a:off x="4309250" y="2674135"/>
            <a:ext cx="0" cy="518366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26ECFB5-D860-5840-9051-42D1CB658D06}"/>
              </a:ext>
            </a:extLst>
          </p:cNvPr>
          <p:cNvSpPr/>
          <p:nvPr/>
        </p:nvSpPr>
        <p:spPr>
          <a:xfrm>
            <a:off x="5584813" y="5704849"/>
            <a:ext cx="3265273" cy="548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A256A4-9DAA-B546-A43F-C4475748B413}"/>
              </a:ext>
            </a:extLst>
          </p:cNvPr>
          <p:cNvSpPr/>
          <p:nvPr/>
        </p:nvSpPr>
        <p:spPr>
          <a:xfrm>
            <a:off x="2569129" y="2495218"/>
            <a:ext cx="6729557" cy="392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A93922-458F-9E48-B6B7-A59715D8C557}"/>
              </a:ext>
            </a:extLst>
          </p:cNvPr>
          <p:cNvSpPr txBox="1"/>
          <p:nvPr/>
        </p:nvSpPr>
        <p:spPr>
          <a:xfrm>
            <a:off x="423611" y="2692544"/>
            <a:ext cx="281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rgbClr val="C00000"/>
                </a:solidFill>
              </a:rPr>
              <a:t>ARS</a:t>
            </a:r>
            <a:r>
              <a:rPr lang="ru-RU" dirty="0">
                <a:solidFill>
                  <a:srgbClr val="C00000"/>
                </a:solidFill>
              </a:rPr>
              <a:t>-</a:t>
            </a:r>
            <a:r>
              <a:rPr lang="en-US" dirty="0">
                <a:solidFill>
                  <a:srgbClr val="C00000"/>
                </a:solidFill>
              </a:rPr>
              <a:t>CoV-2, </a:t>
            </a:r>
            <a:r>
              <a:rPr lang="ru-RU" dirty="0">
                <a:solidFill>
                  <a:srgbClr val="C00000"/>
                </a:solidFill>
              </a:rPr>
              <a:t>белок </a:t>
            </a:r>
            <a:r>
              <a:rPr lang="en-US" dirty="0">
                <a:solidFill>
                  <a:srgbClr val="C00000"/>
                </a:solidFill>
              </a:rPr>
              <a:t>Spike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3BFE3C-10F7-3442-870F-59188367B074}"/>
              </a:ext>
            </a:extLst>
          </p:cNvPr>
          <p:cNvSpPr txBox="1"/>
          <p:nvPr/>
        </p:nvSpPr>
        <p:spPr>
          <a:xfrm>
            <a:off x="3395900" y="2501589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1 локус, 2 варианта (аллели)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F0565-B5E9-994F-BD0D-BBA975BD51D0}"/>
              </a:ext>
            </a:extLst>
          </p:cNvPr>
          <p:cNvSpPr txBox="1"/>
          <p:nvPr/>
        </p:nvSpPr>
        <p:spPr>
          <a:xfrm>
            <a:off x="293915" y="6187731"/>
            <a:ext cx="66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ru-RU" dirty="0">
                <a:solidFill>
                  <a:srgbClr val="C00000"/>
                </a:solidFill>
              </a:rPr>
              <a:t>Как популяция меняется во времени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ru-RU" dirty="0">
                <a:solidFill>
                  <a:srgbClr val="C00000"/>
                </a:solidFill>
              </a:rPr>
              <a:t>между поколениями?</a:t>
            </a:r>
            <a:endParaRPr lang="en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3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76">
        <p:fade/>
      </p:transition>
    </mc:Choice>
    <mc:Fallback xmlns="">
      <p:transition spd="med" advTm="10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0" grpId="0"/>
      <p:bldP spid="38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2807" y="295266"/>
            <a:ext cx="8599944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Адаптация</a:t>
            </a:r>
            <a:br>
              <a:rPr lang="ru-RU" sz="2800" dirty="0"/>
            </a:br>
            <a:r>
              <a:rPr lang="ru-RU" sz="2800" dirty="0"/>
              <a:t>лучший класс: Эффективные коэффициент отбора и частота мутаций</a:t>
            </a:r>
            <a:endParaRPr lang="en-FR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5EE59-057C-8B41-961A-E14929D70B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7763"/>
            <a:ext cx="2508250" cy="24225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41BBF-703F-F04A-96CE-BD019F33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058" y="1758990"/>
            <a:ext cx="6255067" cy="1086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91834-C06F-3D42-88E6-0D2E5C462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26" y="2774972"/>
            <a:ext cx="3868303" cy="1837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638794-82D2-E041-9A67-73DC155F7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490" y="5378739"/>
            <a:ext cx="2360010" cy="1221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1F259-9B1D-1E49-A5CF-97E66C556690}"/>
              </a:ext>
            </a:extLst>
          </p:cNvPr>
          <p:cNvSpPr txBox="1"/>
          <p:nvPr/>
        </p:nvSpPr>
        <p:spPr>
          <a:xfrm>
            <a:off x="6974719" y="562497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Адаптация</a:t>
            </a:r>
            <a:endParaRPr lang="en-FR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7F62A-0A27-844E-A87D-8F83E84B4F65}"/>
              </a:ext>
            </a:extLst>
          </p:cNvPr>
          <p:cNvSpPr txBox="1"/>
          <p:nvPr/>
        </p:nvSpPr>
        <p:spPr>
          <a:xfrm>
            <a:off x="7009134" y="6194986"/>
            <a:ext cx="1973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Храповик Мюллера</a:t>
            </a:r>
            <a:endParaRPr lang="en-FR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E7D3B-3D50-584A-9DBF-02CDB5EE1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9" y="4764767"/>
            <a:ext cx="2360010" cy="580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A96AE9-E71D-E14C-AC34-4060CE2362F2}"/>
              </a:ext>
            </a:extLst>
          </p:cNvPr>
          <p:cNvSpPr txBox="1"/>
          <p:nvPr/>
        </p:nvSpPr>
        <p:spPr>
          <a:xfrm flipH="1">
            <a:off x="6634766" y="4726759"/>
            <a:ext cx="199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Symbol" pitchFamily="2" charset="2"/>
              </a:rPr>
              <a:t>s</a:t>
            </a:r>
            <a:r>
              <a:rPr lang="en-US" sz="2000" i="1" dirty="0">
                <a:latin typeface="+mj-lt"/>
              </a:rPr>
              <a:t> = s/(</a:t>
            </a:r>
            <a:r>
              <a:rPr lang="en-US" sz="2000" i="1" dirty="0" err="1">
                <a:latin typeface="+mj-lt"/>
              </a:rPr>
              <a:t>U</a:t>
            </a:r>
            <a:r>
              <a:rPr lang="en-US" sz="2000" i="1" baseline="-25000" dirty="0" err="1">
                <a:latin typeface="+mj-lt"/>
              </a:rPr>
              <a:t>b</a:t>
            </a:r>
            <a:r>
              <a:rPr lang="en-US" sz="2000" i="1" dirty="0" err="1">
                <a:latin typeface="+mj-lt"/>
              </a:rPr>
              <a:t>+U</a:t>
            </a:r>
            <a:r>
              <a:rPr lang="en-US" sz="2000" i="1" baseline="-25000" dirty="0" err="1">
                <a:latin typeface="+mj-lt"/>
              </a:rPr>
              <a:t>d</a:t>
            </a:r>
            <a:r>
              <a:rPr lang="en-US" sz="2000" i="1" dirty="0">
                <a:latin typeface="+mj-lt"/>
              </a:rPr>
              <a:t>)</a:t>
            </a:r>
            <a:endParaRPr lang="en-FR" sz="2000" baseline="-25000" dirty="0"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B1998E-50C5-AA4A-B600-ED78F416B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7" y="4951721"/>
            <a:ext cx="1928812" cy="4048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FE6CC5-AA62-1841-B68F-51AF27B446F7}"/>
              </a:ext>
            </a:extLst>
          </p:cNvPr>
          <p:cNvSpPr txBox="1"/>
          <p:nvPr/>
        </p:nvSpPr>
        <p:spPr>
          <a:xfrm>
            <a:off x="2817727" y="3554069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log </a:t>
            </a:r>
            <a:r>
              <a:rPr lang="en-US" sz="1400" b="1" i="1" dirty="0"/>
              <a:t>f</a:t>
            </a:r>
            <a:r>
              <a:rPr lang="en-US" sz="1400" b="1" i="1" baseline="-25000" dirty="0"/>
              <a:t>max</a:t>
            </a:r>
            <a:endParaRPr lang="en-FR" sz="1400" b="1" i="1" baseline="-25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418CA1-8B8B-DB42-B4E7-D0D6AAD224F6}"/>
              </a:ext>
            </a:extLst>
          </p:cNvPr>
          <p:cNvSpPr/>
          <p:nvPr/>
        </p:nvSpPr>
        <p:spPr>
          <a:xfrm>
            <a:off x="368135" y="2417763"/>
            <a:ext cx="402750" cy="428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4226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F692C-D8F8-4640-87CE-DCC5D9BE91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1" y="81642"/>
            <a:ext cx="8089900" cy="1143001"/>
          </a:xfrm>
        </p:spPr>
        <p:txBody>
          <a:bodyPr/>
          <a:lstStyle/>
          <a:p>
            <a:r>
              <a:rPr lang="ru-RU" dirty="0"/>
              <a:t>Режим быстрой адаптации</a:t>
            </a:r>
            <a:endParaRPr lang="en-FR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1EEBAB-8228-2543-A97D-643414161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25" y="1365857"/>
            <a:ext cx="3595419" cy="5341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4366795-042B-2D44-B985-551E36884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5609624"/>
            <a:ext cx="3345188" cy="901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95A3C5-593B-6A48-BC44-2F9AA75CF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31" y="2479738"/>
            <a:ext cx="3887313" cy="21415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F9CB73-72F3-E541-A4F7-031CFAE6B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31" y="4628895"/>
            <a:ext cx="4389044" cy="863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2B88E6-E8A1-124F-9E06-57FAF4A11EB7}"/>
              </a:ext>
            </a:extLst>
          </p:cNvPr>
          <p:cNvSpPr txBox="1"/>
          <p:nvPr/>
        </p:nvSpPr>
        <p:spPr>
          <a:xfrm>
            <a:off x="551941" y="2106584"/>
            <a:ext cx="538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Из результатов выше для основной части волны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47C64-6F58-904D-AA84-428BD647F081}"/>
              </a:ext>
            </a:extLst>
          </p:cNvPr>
          <p:cNvSpPr txBox="1"/>
          <p:nvPr/>
        </p:nvSpPr>
        <p:spPr>
          <a:xfrm>
            <a:off x="551941" y="937785"/>
            <a:ext cx="433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Рассмотрим случай быстрой адаптации</a:t>
            </a:r>
            <a:endParaRPr lang="en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260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162" y="307925"/>
            <a:ext cx="7540625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Скорость появления новых классов </a:t>
            </a:r>
            <a:r>
              <a:rPr lang="en-US" dirty="0"/>
              <a:t>=</a:t>
            </a:r>
            <a:r>
              <a:rPr lang="ru-RU" dirty="0"/>
              <a:t> скорости волны 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5EE59-057C-8B41-961A-E14929D70B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0"/>
            <a:ext cx="4054475" cy="3916363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5479D5-0CE3-DA4C-9212-200C31F8EB53}"/>
              </a:ext>
            </a:extLst>
          </p:cNvPr>
          <p:cNvSpPr txBox="1"/>
          <p:nvPr/>
        </p:nvSpPr>
        <p:spPr>
          <a:xfrm>
            <a:off x="346684" y="3463693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log </a:t>
            </a:r>
            <a:r>
              <a:rPr lang="en-US" sz="1400" b="1" i="1" dirty="0"/>
              <a:t>f</a:t>
            </a:r>
            <a:r>
              <a:rPr lang="en-US" sz="1400" b="1" i="1" baseline="-25000" dirty="0"/>
              <a:t>max</a:t>
            </a:r>
            <a:endParaRPr lang="en-FR" sz="1400" b="1" i="1" baseline="-25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7EBFC-D51F-C543-9F11-CEE8183A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61" y="5613699"/>
            <a:ext cx="3987800" cy="64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2E05CA-CAAA-C241-8192-295BFDB93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16" y="4448481"/>
            <a:ext cx="3514063" cy="771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EBEB0-B50B-3745-9DD7-C281C449B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53" y="3132262"/>
            <a:ext cx="1727200" cy="8001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0FFC20-01FB-FC4A-BCF9-063C1B5C64AB}"/>
              </a:ext>
            </a:extLst>
          </p:cNvPr>
          <p:cNvCxnSpPr/>
          <p:nvPr/>
        </p:nvCxnSpPr>
        <p:spPr>
          <a:xfrm>
            <a:off x="5383653" y="2723535"/>
            <a:ext cx="0" cy="45965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2D101E-19F4-934B-8BFB-E82F65B96B3A}"/>
              </a:ext>
            </a:extLst>
          </p:cNvPr>
          <p:cNvSpPr txBox="1"/>
          <p:nvPr/>
        </p:nvSpPr>
        <p:spPr>
          <a:xfrm>
            <a:off x="5383653" y="2813861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ru-RU" dirty="0">
                <a:solidFill>
                  <a:srgbClr val="C00000"/>
                </a:solidFill>
              </a:rPr>
              <a:t>1  </a:t>
            </a:r>
            <a:endParaRPr lang="en-FR" dirty="0">
              <a:solidFill>
                <a:srgbClr val="C0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2D568-D30B-4547-BDC1-4B2B59CAC40F}"/>
              </a:ext>
            </a:extLst>
          </p:cNvPr>
          <p:cNvGrpSpPr/>
          <p:nvPr/>
        </p:nvGrpSpPr>
        <p:grpSpPr>
          <a:xfrm>
            <a:off x="3901446" y="1638139"/>
            <a:ext cx="4948791" cy="1085396"/>
            <a:chOff x="3901446" y="1638139"/>
            <a:chExt cx="4948791" cy="10853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80A1BF-1057-144D-AA40-4C7E1C1ED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234" y="2190135"/>
              <a:ext cx="3289300" cy="533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AD1656-5A43-C845-B54E-B1291A4DF2FF}"/>
                </a:ext>
              </a:extLst>
            </p:cNvPr>
            <p:cNvSpPr txBox="1"/>
            <p:nvPr/>
          </p:nvSpPr>
          <p:spPr>
            <a:xfrm>
              <a:off x="3901446" y="1638139"/>
              <a:ext cx="49487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C00000"/>
                  </a:solidFill>
                </a:rPr>
                <a:t>Среднее число новорожденных классов</a:t>
              </a:r>
            </a:p>
            <a:p>
              <a:r>
                <a:rPr lang="ru-RU" dirty="0">
                  <a:solidFill>
                    <a:srgbClr val="C00000"/>
                  </a:solidFill>
                </a:rPr>
                <a:t>на один зубец = 1</a:t>
              </a:r>
              <a:endParaRPr lang="en-FR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823319-0DCE-0744-8400-5269E88A6EFA}"/>
              </a:ext>
            </a:extLst>
          </p:cNvPr>
          <p:cNvCxnSpPr/>
          <p:nvPr/>
        </p:nvCxnSpPr>
        <p:spPr>
          <a:xfrm>
            <a:off x="6235946" y="5154041"/>
            <a:ext cx="0" cy="45965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1CDE3D-7B23-7247-B4A8-DDE065B2A198}"/>
              </a:ext>
            </a:extLst>
          </p:cNvPr>
          <p:cNvCxnSpPr>
            <a:cxnSpLocks/>
          </p:cNvCxnSpPr>
          <p:nvPr/>
        </p:nvCxnSpPr>
        <p:spPr>
          <a:xfrm>
            <a:off x="5030626" y="3788752"/>
            <a:ext cx="2254094" cy="88992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CBBA5C-3901-6E4C-85CB-716176FAF810}"/>
              </a:ext>
            </a:extLst>
          </p:cNvPr>
          <p:cNvSpPr/>
          <p:nvPr/>
        </p:nvSpPr>
        <p:spPr>
          <a:xfrm>
            <a:off x="72129" y="2285402"/>
            <a:ext cx="561861" cy="522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EF965-4991-8D4A-A3ED-7F03715FB353}"/>
              </a:ext>
            </a:extLst>
          </p:cNvPr>
          <p:cNvSpPr txBox="1"/>
          <p:nvPr/>
        </p:nvSpPr>
        <p:spPr>
          <a:xfrm>
            <a:off x="8007522" y="464950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сшивка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FEB5FA-21C1-9D46-AC1C-8BD6FC8FC846}"/>
              </a:ext>
            </a:extLst>
          </p:cNvPr>
          <p:cNvSpPr/>
          <p:nvPr/>
        </p:nvSpPr>
        <p:spPr>
          <a:xfrm>
            <a:off x="686773" y="3824669"/>
            <a:ext cx="45719" cy="442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435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03CF-F252-DD4C-A0FC-EE2915BE25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4290" y="-65276"/>
            <a:ext cx="7592786" cy="1143001"/>
          </a:xfrm>
        </p:spPr>
        <p:txBody>
          <a:bodyPr>
            <a:normAutofit fontScale="90000"/>
          </a:bodyPr>
          <a:lstStyle/>
          <a:p>
            <a:r>
              <a:rPr lang="ru-RU" dirty="0"/>
              <a:t>Скорость волны</a:t>
            </a:r>
            <a:r>
              <a:rPr lang="en-US" dirty="0"/>
              <a:t>: </a:t>
            </a:r>
            <a:r>
              <a:rPr lang="en-US" dirty="0" err="1"/>
              <a:t>р</a:t>
            </a:r>
            <a:r>
              <a:rPr lang="ru-RU" dirty="0" err="1"/>
              <a:t>езультат</a:t>
            </a:r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4735C-A068-F14B-B25F-D2A08BDE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28" y="1666848"/>
            <a:ext cx="398780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01F072-ECF2-AF4C-8F20-F33C613C9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43" y="2303074"/>
            <a:ext cx="5362634" cy="1054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2F93C3-2190-3041-874F-216FD2599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76" y="4314510"/>
            <a:ext cx="7124700" cy="1092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A9D158-DA9B-864A-889C-57F4FD4E26C6}"/>
              </a:ext>
            </a:extLst>
          </p:cNvPr>
          <p:cNvCxnSpPr/>
          <p:nvPr/>
        </p:nvCxnSpPr>
        <p:spPr>
          <a:xfrm>
            <a:off x="2292942" y="3340861"/>
            <a:ext cx="0" cy="459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45AB3-27EA-9C44-8D39-6FCCE090A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62" y="5794139"/>
            <a:ext cx="3606800" cy="10922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94AD69-EB87-E74A-AAAB-8216E90CF22E}"/>
              </a:ext>
            </a:extLst>
          </p:cNvPr>
          <p:cNvCxnSpPr/>
          <p:nvPr/>
        </p:nvCxnSpPr>
        <p:spPr>
          <a:xfrm>
            <a:off x="3496902" y="5412969"/>
            <a:ext cx="0" cy="459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C79909-91CD-3E4F-B804-EC7DBBF22BCC}"/>
              </a:ext>
            </a:extLst>
          </p:cNvPr>
          <p:cNvSpPr txBox="1"/>
          <p:nvPr/>
        </p:nvSpPr>
        <p:spPr>
          <a:xfrm>
            <a:off x="3628293" y="5458132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методом итераций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AC3B0-4D73-CF46-B75B-BF7D7FC57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28" y="3310465"/>
            <a:ext cx="3848100" cy="838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112C9C-9F47-E346-959B-B2E51AE57607}"/>
              </a:ext>
            </a:extLst>
          </p:cNvPr>
          <p:cNvCxnSpPr>
            <a:cxnSpLocks/>
          </p:cNvCxnSpPr>
          <p:nvPr/>
        </p:nvCxnSpPr>
        <p:spPr>
          <a:xfrm>
            <a:off x="2856822" y="4148665"/>
            <a:ext cx="0" cy="316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0377DD0-F4D1-284F-BAB6-42A65E3FCEE6}"/>
              </a:ext>
            </a:extLst>
          </p:cNvPr>
          <p:cNvSpPr txBox="1"/>
          <p:nvPr/>
        </p:nvSpPr>
        <p:spPr>
          <a:xfrm>
            <a:off x="5251313" y="1071596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Rouzine et al PNAS 2003</a:t>
            </a:r>
          </a:p>
          <a:p>
            <a:r>
              <a:rPr lang="en-US" dirty="0">
                <a:solidFill>
                  <a:srgbClr val="0432FF"/>
                </a:solidFill>
              </a:rPr>
              <a:t>Rouzine et al </a:t>
            </a:r>
            <a:r>
              <a:rPr lang="en-US" dirty="0" err="1">
                <a:solidFill>
                  <a:srgbClr val="0432FF"/>
                </a:solidFill>
              </a:rPr>
              <a:t>Theor</a:t>
            </a:r>
            <a:r>
              <a:rPr lang="en-US" dirty="0">
                <a:solidFill>
                  <a:srgbClr val="0432FF"/>
                </a:solidFill>
              </a:rPr>
              <a:t> Pop Bio 2008</a:t>
            </a:r>
            <a:endParaRPr lang="en-FR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10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144A-5785-E346-86BE-62D5FEFAB2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5556" y="160337"/>
            <a:ext cx="8147957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с более поздними результатами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DD4902-42FF-0843-98CA-B81A312FCB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15" y="1577409"/>
            <a:ext cx="4603750" cy="4605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F5B30C-6275-ED48-9D47-B0DAA331AFDE}"/>
              </a:ext>
            </a:extLst>
          </p:cNvPr>
          <p:cNvCxnSpPr>
            <a:cxnSpLocks/>
          </p:cNvCxnSpPr>
          <p:nvPr/>
        </p:nvCxnSpPr>
        <p:spPr>
          <a:xfrm flipH="1">
            <a:off x="5849845" y="4259192"/>
            <a:ext cx="15992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8B71811-B857-244E-8AE4-925A68A56ABA}"/>
              </a:ext>
            </a:extLst>
          </p:cNvPr>
          <p:cNvSpPr/>
          <p:nvPr/>
        </p:nvSpPr>
        <p:spPr>
          <a:xfrm>
            <a:off x="1995055" y="1610242"/>
            <a:ext cx="402750" cy="428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B756F-29E3-5C4F-AB11-39FB2315BD97}"/>
              </a:ext>
            </a:extLst>
          </p:cNvPr>
          <p:cNvSpPr/>
          <p:nvPr/>
        </p:nvSpPr>
        <p:spPr>
          <a:xfrm>
            <a:off x="1995055" y="3880078"/>
            <a:ext cx="402750" cy="428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A2B490-3380-AD4D-9B74-4118272CBF13}"/>
              </a:ext>
            </a:extLst>
          </p:cNvPr>
          <p:cNvCxnSpPr>
            <a:cxnSpLocks/>
          </p:cNvCxnSpPr>
          <p:nvPr/>
        </p:nvCxnSpPr>
        <p:spPr>
          <a:xfrm flipH="1">
            <a:off x="5833516" y="3733117"/>
            <a:ext cx="15992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218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730B00-ACCC-D941-A203-35BA4F8240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0858" y="190998"/>
            <a:ext cx="7755441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Т</a:t>
            </a:r>
            <a:r>
              <a:rPr lang="en-US" dirty="0" err="1"/>
              <a:t>р</a:t>
            </a:r>
            <a:r>
              <a:rPr lang="ru-RU" dirty="0"/>
              <a:t>и интервала размера популяции </a:t>
            </a:r>
            <a:r>
              <a:rPr lang="ru-RU" sz="2700" dirty="0"/>
              <a:t>(без невыгодных мутаций)</a:t>
            </a:r>
            <a:endParaRPr lang="en-FR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90F950-40F5-A448-83B7-D91FDAF4762E}"/>
              </a:ext>
            </a:extLst>
          </p:cNvPr>
          <p:cNvCxnSpPr>
            <a:cxnSpLocks/>
          </p:cNvCxnSpPr>
          <p:nvPr/>
        </p:nvCxnSpPr>
        <p:spPr>
          <a:xfrm>
            <a:off x="1173480" y="5339908"/>
            <a:ext cx="3846928" cy="9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BE7EF6-D165-2F4B-B3E2-1D5866C03A39}"/>
              </a:ext>
            </a:extLst>
          </p:cNvPr>
          <p:cNvCxnSpPr>
            <a:cxnSpLocks/>
          </p:cNvCxnSpPr>
          <p:nvPr/>
        </p:nvCxnSpPr>
        <p:spPr>
          <a:xfrm flipV="1">
            <a:off x="1173480" y="2356962"/>
            <a:ext cx="0" cy="2998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3C4B8C-8721-EE47-A042-54B221D766A7}"/>
              </a:ext>
            </a:extLst>
          </p:cNvPr>
          <p:cNvSpPr txBox="1"/>
          <p:nvPr/>
        </p:nvSpPr>
        <p:spPr>
          <a:xfrm>
            <a:off x="5040683" y="510197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</a:t>
            </a:r>
            <a:r>
              <a:rPr lang="en-US" dirty="0" err="1"/>
              <a:t>NU</a:t>
            </a:r>
            <a:r>
              <a:rPr lang="en-US" baseline="-25000" dirty="0" err="1"/>
              <a:t>b</a:t>
            </a:r>
            <a:endParaRPr lang="en-FR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6C92D2-9A4E-B54D-8DA6-15D4DEDBFD46}"/>
              </a:ext>
            </a:extLst>
          </p:cNvPr>
          <p:cNvSpPr txBox="1"/>
          <p:nvPr/>
        </p:nvSpPr>
        <p:spPr>
          <a:xfrm>
            <a:off x="732218" y="1901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V/s</a:t>
            </a:r>
            <a:endParaRPr lang="en-FR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1284FA-7A01-CF4A-910A-E1E48845C6F9}"/>
              </a:ext>
            </a:extLst>
          </p:cNvPr>
          <p:cNvSpPr txBox="1"/>
          <p:nvPr/>
        </p:nvSpPr>
        <p:spPr>
          <a:xfrm>
            <a:off x="1638567" y="54291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2116B3-7472-7842-A95E-1020C7E57AA3}"/>
              </a:ext>
            </a:extLst>
          </p:cNvPr>
          <p:cNvCxnSpPr>
            <a:cxnSpLocks/>
          </p:cNvCxnSpPr>
          <p:nvPr/>
        </p:nvCxnSpPr>
        <p:spPr>
          <a:xfrm flipV="1">
            <a:off x="1795020" y="5124762"/>
            <a:ext cx="0" cy="2129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DC7AD2B-A051-8C4E-A1B3-BDB26F1DDEF1}"/>
              </a:ext>
            </a:extLst>
          </p:cNvPr>
          <p:cNvSpPr txBox="1"/>
          <p:nvPr/>
        </p:nvSpPr>
        <p:spPr>
          <a:xfrm>
            <a:off x="380858" y="268594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k</a:t>
            </a:r>
            <a:endParaRPr lang="en-FR" baseline="-25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6B3812-7ADB-5844-9428-0521849F409A}"/>
              </a:ext>
            </a:extLst>
          </p:cNvPr>
          <p:cNvSpPr txBox="1"/>
          <p:nvPr/>
        </p:nvSpPr>
        <p:spPr>
          <a:xfrm>
            <a:off x="868899" y="41904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355AD-0559-E349-9A46-57CE38042A4E}"/>
              </a:ext>
            </a:extLst>
          </p:cNvPr>
          <p:cNvSpPr txBox="1"/>
          <p:nvPr/>
        </p:nvSpPr>
        <p:spPr>
          <a:xfrm>
            <a:off x="5397167" y="4547223"/>
            <a:ext cx="1636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V = </a:t>
            </a:r>
            <a:r>
              <a:rPr lang="ru-RU" i="1" dirty="0">
                <a:solidFill>
                  <a:srgbClr val="002060"/>
                </a:solidFill>
              </a:rPr>
              <a:t>2</a:t>
            </a:r>
            <a:r>
              <a:rPr lang="en-US" i="1" dirty="0" err="1">
                <a:solidFill>
                  <a:srgbClr val="002060"/>
                </a:solidFill>
              </a:rPr>
              <a:t>sN</a:t>
            </a: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 err="1">
                <a:solidFill>
                  <a:srgbClr val="002060"/>
                </a:solidFill>
              </a:rPr>
              <a:t>U</a:t>
            </a:r>
            <a:r>
              <a:rPr lang="en-US" baseline="-25000" dirty="0" err="1">
                <a:solidFill>
                  <a:srgbClr val="002060"/>
                </a:solidFill>
              </a:rPr>
              <a:t>b</a:t>
            </a:r>
            <a:r>
              <a:rPr lang="ru-RU" baseline="-25000" dirty="0">
                <a:solidFill>
                  <a:srgbClr val="002060"/>
                </a:solidFill>
              </a:rPr>
              <a:t>  </a:t>
            </a:r>
            <a:endParaRPr lang="en-FR" baseline="-25000" dirty="0">
              <a:solidFill>
                <a:srgbClr val="002060"/>
              </a:solidFill>
              <a:latin typeface="Symbol" pitchFamily="2" charset="2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98390A-72B0-D64E-BB6C-C46F2846CAAC}"/>
              </a:ext>
            </a:extLst>
          </p:cNvPr>
          <p:cNvCxnSpPr>
            <a:cxnSpLocks/>
          </p:cNvCxnSpPr>
          <p:nvPr/>
        </p:nvCxnSpPr>
        <p:spPr>
          <a:xfrm flipV="1">
            <a:off x="1165156" y="4397277"/>
            <a:ext cx="672436" cy="83117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5F0AE4D-84A3-F34F-B201-E0AF87E0A294}"/>
              </a:ext>
            </a:extLst>
          </p:cNvPr>
          <p:cNvCxnSpPr>
            <a:cxnSpLocks/>
          </p:cNvCxnSpPr>
          <p:nvPr/>
        </p:nvCxnSpPr>
        <p:spPr>
          <a:xfrm flipV="1">
            <a:off x="1173479" y="4330746"/>
            <a:ext cx="3616002" cy="31306"/>
          </a:xfrm>
          <a:prstGeom prst="line">
            <a:avLst/>
          </a:prstGeom>
          <a:ln w="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EC2A23-683A-B043-9857-ECFC028EEA15}"/>
              </a:ext>
            </a:extLst>
          </p:cNvPr>
          <p:cNvSpPr txBox="1"/>
          <p:nvPr/>
        </p:nvSpPr>
        <p:spPr>
          <a:xfrm>
            <a:off x="1692821" y="4428587"/>
            <a:ext cx="1200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р</a:t>
            </a:r>
            <a:r>
              <a:rPr lang="ru-RU" dirty="0">
                <a:solidFill>
                  <a:srgbClr val="002060"/>
                </a:solidFill>
              </a:rPr>
              <a:t>едкие аллели</a:t>
            </a:r>
            <a:endParaRPr lang="en-FR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D73B9-2D05-0345-813B-FF055C242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27" y="3034127"/>
            <a:ext cx="2823559" cy="85502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84C7B3-0ABB-D141-9012-9B246E7CD519}"/>
              </a:ext>
            </a:extLst>
          </p:cNvPr>
          <p:cNvSpPr txBox="1"/>
          <p:nvPr/>
        </p:nvSpPr>
        <p:spPr>
          <a:xfrm>
            <a:off x="1491572" y="3098675"/>
            <a:ext cx="116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много локусов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1D7493C0-F15E-7B41-A540-2A4F7E01C833}"/>
              </a:ext>
            </a:extLst>
          </p:cNvPr>
          <p:cNvSpPr/>
          <p:nvPr/>
        </p:nvSpPr>
        <p:spPr>
          <a:xfrm>
            <a:off x="1951473" y="2919046"/>
            <a:ext cx="2084196" cy="1340704"/>
          </a:xfrm>
          <a:custGeom>
            <a:avLst/>
            <a:gdLst>
              <a:gd name="connsiteX0" fmla="*/ 0 w 2154115"/>
              <a:gd name="connsiteY0" fmla="*/ 1415562 h 1415562"/>
              <a:gd name="connsiteX1" fmla="*/ 281354 w 2154115"/>
              <a:gd name="connsiteY1" fmla="*/ 1046285 h 1415562"/>
              <a:gd name="connsiteX2" fmla="*/ 773723 w 2154115"/>
              <a:gd name="connsiteY2" fmla="*/ 624254 h 1415562"/>
              <a:gd name="connsiteX3" fmla="*/ 1477108 w 2154115"/>
              <a:gd name="connsiteY3" fmla="*/ 254977 h 1415562"/>
              <a:gd name="connsiteX4" fmla="*/ 2154115 w 2154115"/>
              <a:gd name="connsiteY4" fmla="*/ 0 h 141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4115" h="1415562">
                <a:moveTo>
                  <a:pt x="0" y="1415562"/>
                </a:moveTo>
                <a:cubicBezTo>
                  <a:pt x="76200" y="1296866"/>
                  <a:pt x="152400" y="1178170"/>
                  <a:pt x="281354" y="1046285"/>
                </a:cubicBezTo>
                <a:cubicBezTo>
                  <a:pt x="410308" y="914400"/>
                  <a:pt x="574431" y="756139"/>
                  <a:pt x="773723" y="624254"/>
                </a:cubicBezTo>
                <a:cubicBezTo>
                  <a:pt x="973015" y="492369"/>
                  <a:pt x="1247043" y="359019"/>
                  <a:pt x="1477108" y="254977"/>
                </a:cubicBezTo>
                <a:cubicBezTo>
                  <a:pt x="1707173" y="150935"/>
                  <a:pt x="1930644" y="75467"/>
                  <a:pt x="215411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E8373B3-6626-C04E-BB79-9A8B5C94AF6D}"/>
              </a:ext>
            </a:extLst>
          </p:cNvPr>
          <p:cNvCxnSpPr>
            <a:cxnSpLocks/>
          </p:cNvCxnSpPr>
          <p:nvPr/>
        </p:nvCxnSpPr>
        <p:spPr>
          <a:xfrm flipV="1">
            <a:off x="1211654" y="2856011"/>
            <a:ext cx="3969623" cy="4804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3E7113-A797-B449-9D42-D978B05ED85F}"/>
                  </a:ext>
                </a:extLst>
              </p:cNvPr>
              <p:cNvSpPr txBox="1"/>
              <p:nvPr/>
            </p:nvSpPr>
            <p:spPr>
              <a:xfrm>
                <a:off x="5288419" y="2262896"/>
                <a:ext cx="2467022" cy="652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acc>
                        <m:accPr>
                          <m:chr m:val="̅"/>
                          <m:ctrlPr>
                            <a:rPr lang="en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FR" dirty="0"/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3E7113-A797-B449-9D42-D978B05ED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19" y="2262896"/>
                <a:ext cx="2467022" cy="652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DFAB4118-E78D-144B-8B65-C69216E28829}"/>
              </a:ext>
            </a:extLst>
          </p:cNvPr>
          <p:cNvSpPr txBox="1"/>
          <p:nvPr/>
        </p:nvSpPr>
        <p:spPr>
          <a:xfrm>
            <a:off x="1586209" y="2123547"/>
            <a:ext cx="418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много независимых локусов </a:t>
            </a:r>
          </a:p>
          <a:p>
            <a:r>
              <a:rPr lang="ru-RU" dirty="0">
                <a:solidFill>
                  <a:srgbClr val="00B050"/>
                </a:solidFill>
              </a:rPr>
              <a:t>(1-локусная  модель)</a:t>
            </a:r>
            <a:endParaRPr lang="en-FR" dirty="0">
              <a:solidFill>
                <a:srgbClr val="00B050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4DB5756-E37C-2549-9D1C-3F060B1082BA}"/>
              </a:ext>
            </a:extLst>
          </p:cNvPr>
          <p:cNvCxnSpPr>
            <a:cxnSpLocks/>
          </p:cNvCxnSpPr>
          <p:nvPr/>
        </p:nvCxnSpPr>
        <p:spPr>
          <a:xfrm flipV="1">
            <a:off x="4035669" y="2648146"/>
            <a:ext cx="0" cy="268953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38FD63-4848-8E46-B5C7-061AC42273DE}"/>
              </a:ext>
            </a:extLst>
          </p:cNvPr>
          <p:cNvCxnSpPr>
            <a:cxnSpLocks/>
          </p:cNvCxnSpPr>
          <p:nvPr/>
        </p:nvCxnSpPr>
        <p:spPr>
          <a:xfrm flipV="1">
            <a:off x="1837592" y="4233934"/>
            <a:ext cx="1574681" cy="9681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F858CD0-4A5C-624E-B16E-7EBC5CBEA966}"/>
              </a:ext>
            </a:extLst>
          </p:cNvPr>
          <p:cNvSpPr txBox="1"/>
          <p:nvPr/>
        </p:nvSpPr>
        <p:spPr>
          <a:xfrm>
            <a:off x="2289577" y="3961414"/>
            <a:ext cx="120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2 локус</a:t>
            </a:r>
            <a:endParaRPr lang="en-FR" dirty="0">
              <a:solidFill>
                <a:schemeClr val="accent4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97CDD1D-0D1B-F643-9E39-9AA275AAE16E}"/>
                  </a:ext>
                </a:extLst>
              </p:cNvPr>
              <p:cNvSpPr txBox="1"/>
              <p:nvPr/>
            </p:nvSpPr>
            <p:spPr>
              <a:xfrm>
                <a:off x="3337565" y="5418882"/>
                <a:ext cx="1745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~</a:t>
                </a:r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</a:rPr>
                  <a:t>k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 log(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sz="1600" i="1" dirty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k</m:t>
                    </m:r>
                  </m:oMath>
                </a14:m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  <a:latin typeface="Symbol" pitchFamily="2" charset="2"/>
                  </a:rPr>
                  <a:t>/ </a:t>
                </a:r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U</a:t>
                </a:r>
                <a:r>
                  <a:rPr lang="en-US" sz="1600" i="1" baseline="-25000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b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)</a:t>
                </a:r>
                <a:endParaRPr lang="en-FR" sz="1600" dirty="0">
                  <a:solidFill>
                    <a:schemeClr val="accent4">
                      <a:lumMod val="75000"/>
                    </a:schemeClr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97CDD1D-0D1B-F643-9E39-9AA275AAE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565" y="5418882"/>
                <a:ext cx="1745293" cy="338554"/>
              </a:xfrm>
              <a:prstGeom prst="rect">
                <a:avLst/>
              </a:prstGeom>
              <a:blipFill>
                <a:blip r:embed="rId5"/>
                <a:stretch>
                  <a:fillRect l="-2174" t="-3571" b="-2142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71E277-E963-4B4B-80CA-B17DA549242F}"/>
              </a:ext>
            </a:extLst>
          </p:cNvPr>
          <p:cNvCxnSpPr>
            <a:cxnSpLocks/>
          </p:cNvCxnSpPr>
          <p:nvPr/>
        </p:nvCxnSpPr>
        <p:spPr>
          <a:xfrm flipH="1" flipV="1">
            <a:off x="3015758" y="3370228"/>
            <a:ext cx="2392357" cy="2191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441606"/>
      </p:ext>
    </p:extLst>
  </p:cSld>
  <p:clrMapOvr>
    <a:masterClrMapping/>
  </p:clrMapOvr>
  <p:transition spd="slow" advTm="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E90E-2A8B-244A-9803-C3B6FFAF94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3821" y="66352"/>
            <a:ext cx="7976357" cy="1143000"/>
          </a:xfrm>
        </p:spPr>
        <p:txBody>
          <a:bodyPr>
            <a:noAutofit/>
          </a:bodyPr>
          <a:lstStyle/>
          <a:p>
            <a:r>
              <a:rPr lang="ru-RU" sz="3600" dirty="0"/>
              <a:t>ответ с учетом невыгодных</a:t>
            </a:r>
            <a:r>
              <a:rPr lang="en-US" sz="3600" dirty="0"/>
              <a:t> </a:t>
            </a:r>
            <a:r>
              <a:rPr lang="ru-RU" sz="3600" dirty="0"/>
              <a:t>мутаций</a:t>
            </a:r>
            <a:endParaRPr lang="en-FR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EDB7C-853A-9E4A-8964-651A50529427}"/>
              </a:ext>
            </a:extLst>
          </p:cNvPr>
          <p:cNvSpPr txBox="1"/>
          <p:nvPr/>
        </p:nvSpPr>
        <p:spPr>
          <a:xfrm>
            <a:off x="6620346" y="3412799"/>
            <a:ext cx="309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Symbol" pitchFamily="2" charset="2"/>
              </a:rPr>
              <a:t>a</a:t>
            </a:r>
            <a:r>
              <a:rPr lang="en-FR" dirty="0">
                <a:latin typeface="Cambria" panose="02040503050406030204" pitchFamily="18" charset="0"/>
              </a:rPr>
              <a:t> = k</a:t>
            </a:r>
            <a:r>
              <a:rPr lang="en-FR" baseline="-25000" dirty="0">
                <a:latin typeface="Cambria" panose="02040503050406030204" pitchFamily="18" charset="0"/>
              </a:rPr>
              <a:t>av</a:t>
            </a:r>
            <a:r>
              <a:rPr lang="en-FR" dirty="0">
                <a:latin typeface="Cambria" panose="02040503050406030204" pitchFamily="18" charset="0"/>
              </a:rPr>
              <a:t>/L = U</a:t>
            </a:r>
            <a:r>
              <a:rPr lang="en-FR" baseline="-25000" dirty="0">
                <a:latin typeface="Cambria" panose="02040503050406030204" pitchFamily="18" charset="0"/>
              </a:rPr>
              <a:t>b</a:t>
            </a:r>
            <a:r>
              <a:rPr lang="en-FR" dirty="0">
                <a:latin typeface="Cambria" panose="02040503050406030204" pitchFamily="18" charset="0"/>
              </a:rPr>
              <a:t>/(U</a:t>
            </a:r>
            <a:r>
              <a:rPr lang="en-FR" baseline="-25000" dirty="0">
                <a:latin typeface="Cambria" panose="02040503050406030204" pitchFamily="18" charset="0"/>
              </a:rPr>
              <a:t>b</a:t>
            </a:r>
            <a:r>
              <a:rPr lang="en-FR" dirty="0">
                <a:latin typeface="Cambria" panose="02040503050406030204" pitchFamily="18" charset="0"/>
              </a:rPr>
              <a:t>+U</a:t>
            </a:r>
            <a:r>
              <a:rPr lang="en-FR" baseline="-25000" dirty="0">
                <a:latin typeface="Cambria" panose="02040503050406030204" pitchFamily="18" charset="0"/>
              </a:rPr>
              <a:t>d</a:t>
            </a:r>
            <a:r>
              <a:rPr lang="en-FR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C8F3B9-8CD4-4B4B-8428-F453F08CC226}"/>
              </a:ext>
            </a:extLst>
          </p:cNvPr>
          <p:cNvSpPr/>
          <p:nvPr/>
        </p:nvSpPr>
        <p:spPr>
          <a:xfrm>
            <a:off x="3961740" y="3910659"/>
            <a:ext cx="269976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1CD60C-B20D-E444-95C7-E1B7A0195E77}"/>
              </a:ext>
            </a:extLst>
          </p:cNvPr>
          <p:cNvSpPr/>
          <p:nvPr/>
        </p:nvSpPr>
        <p:spPr>
          <a:xfrm>
            <a:off x="5099244" y="1888314"/>
            <a:ext cx="269976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C13032-7A2E-F144-97CC-00CD177BB1DB}"/>
              </a:ext>
            </a:extLst>
          </p:cNvPr>
          <p:cNvSpPr/>
          <p:nvPr/>
        </p:nvSpPr>
        <p:spPr>
          <a:xfrm>
            <a:off x="4874792" y="2020730"/>
            <a:ext cx="381305" cy="404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CC9E0-0BD5-F043-9B89-AD8DDE6B2078}"/>
              </a:ext>
            </a:extLst>
          </p:cNvPr>
          <p:cNvSpPr txBox="1"/>
          <p:nvPr/>
        </p:nvSpPr>
        <p:spPr>
          <a:xfrm>
            <a:off x="1744948" y="5651369"/>
            <a:ext cx="6259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s/(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+U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log (N/N*)</a:t>
            </a:r>
            <a:endParaRPr lang="en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01B89A-D68A-C24E-9194-F87CCF633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31" y="2097893"/>
            <a:ext cx="4003922" cy="3595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E503F-F28F-9D4D-A537-89D72C74A89A}"/>
              </a:ext>
            </a:extLst>
          </p:cNvPr>
          <p:cNvSpPr txBox="1"/>
          <p:nvPr/>
        </p:nvSpPr>
        <p:spPr>
          <a:xfrm>
            <a:off x="346869" y="1243198"/>
            <a:ext cx="844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Частота невыгодных замен минус частота выгодных замен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 = </a:t>
            </a:r>
            <a:r>
              <a:rPr lang="en-US" dirty="0">
                <a:latin typeface="Symbol" pitchFamily="2" charset="2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dk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/dt</a:t>
            </a:r>
            <a:r>
              <a:rPr lang="en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нормализованная на полную частоту мутаций на геном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+U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97260-4787-DF43-A4F6-ED44F4EAFBA2}"/>
              </a:ext>
            </a:extLst>
          </p:cNvPr>
          <p:cNvSpPr txBox="1"/>
          <p:nvPr/>
        </p:nvSpPr>
        <p:spPr>
          <a:xfrm rot="16200000">
            <a:off x="4569627" y="4009098"/>
            <a:ext cx="13292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Адаптация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930C5-0F3C-AE4A-8D00-131CBAB08D90}"/>
              </a:ext>
            </a:extLst>
          </p:cNvPr>
          <p:cNvSpPr txBox="1"/>
          <p:nvPr/>
        </p:nvSpPr>
        <p:spPr>
          <a:xfrm rot="16200000">
            <a:off x="4595620" y="2409079"/>
            <a:ext cx="100546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C00000"/>
                </a:solidFill>
              </a:rPr>
              <a:t>Храповик </a:t>
            </a:r>
          </a:p>
          <a:p>
            <a:r>
              <a:rPr lang="ru-RU" sz="1400" dirty="0">
                <a:solidFill>
                  <a:srgbClr val="C00000"/>
                </a:solidFill>
              </a:rPr>
              <a:t>Мюллера</a:t>
            </a:r>
            <a:endParaRPr lang="en-RU" sz="14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16FD4A-7053-064B-BA5C-249828ED7DBD}"/>
              </a:ext>
            </a:extLst>
          </p:cNvPr>
          <p:cNvCxnSpPr>
            <a:cxnSpLocks/>
          </p:cNvCxnSpPr>
          <p:nvPr/>
        </p:nvCxnSpPr>
        <p:spPr>
          <a:xfrm flipH="1">
            <a:off x="6126279" y="3655132"/>
            <a:ext cx="447465" cy="2001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9111A2-8A8F-C24D-9FE5-5CF29A5289E1}"/>
              </a:ext>
            </a:extLst>
          </p:cNvPr>
          <p:cNvCxnSpPr>
            <a:cxnSpLocks/>
          </p:cNvCxnSpPr>
          <p:nvPr/>
        </p:nvCxnSpPr>
        <p:spPr>
          <a:xfrm flipH="1">
            <a:off x="6137392" y="3749866"/>
            <a:ext cx="471841" cy="669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7CE186-C776-3F44-86B2-1CEFF93D7B5F}"/>
              </a:ext>
            </a:extLst>
          </p:cNvPr>
          <p:cNvCxnSpPr>
            <a:cxnSpLocks/>
          </p:cNvCxnSpPr>
          <p:nvPr/>
        </p:nvCxnSpPr>
        <p:spPr>
          <a:xfrm flipH="1" flipV="1">
            <a:off x="6158372" y="3437629"/>
            <a:ext cx="450861" cy="1598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C7804C-D88B-5C45-A4DB-F390E56BE6D5}"/>
              </a:ext>
            </a:extLst>
          </p:cNvPr>
          <p:cNvSpPr txBox="1"/>
          <p:nvPr/>
        </p:nvSpPr>
        <p:spPr>
          <a:xfrm>
            <a:off x="1111348" y="3253047"/>
            <a:ext cx="1575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Symbol" pitchFamily="2" charset="2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V/(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+U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033D0E-25A0-B94C-959B-845CCFDE3FAA}"/>
              </a:ext>
            </a:extLst>
          </p:cNvPr>
          <p:cNvSpPr txBox="1"/>
          <p:nvPr/>
        </p:nvSpPr>
        <p:spPr>
          <a:xfrm>
            <a:off x="6716739" y="2812076"/>
            <a:ext cx="2070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Доля невыгодных</a:t>
            </a:r>
          </a:p>
          <a:p>
            <a:r>
              <a:rPr lang="ru-RU" dirty="0">
                <a:solidFill>
                  <a:srgbClr val="C00000"/>
                </a:solidFill>
              </a:rPr>
              <a:t>мутаций в геноме</a:t>
            </a:r>
            <a:endParaRPr lang="en-RU" dirty="0">
              <a:solidFill>
                <a:srgbClr val="C0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B7E719-1106-5B49-9061-62C6E104E852}"/>
              </a:ext>
            </a:extLst>
          </p:cNvPr>
          <p:cNvCxnSpPr>
            <a:cxnSpLocks/>
          </p:cNvCxnSpPr>
          <p:nvPr/>
        </p:nvCxnSpPr>
        <p:spPr>
          <a:xfrm flipV="1">
            <a:off x="3313055" y="5932292"/>
            <a:ext cx="181206" cy="1846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ADF7CB-F2CE-7644-9A78-6A070E277208}"/>
              </a:ext>
            </a:extLst>
          </p:cNvPr>
          <p:cNvCxnSpPr>
            <a:cxnSpLocks/>
          </p:cNvCxnSpPr>
          <p:nvPr/>
        </p:nvCxnSpPr>
        <p:spPr>
          <a:xfrm flipV="1">
            <a:off x="4931962" y="5954468"/>
            <a:ext cx="128908" cy="3351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A1DC34-7E74-3A4E-831D-36FC753B2B7E}"/>
              </a:ext>
            </a:extLst>
          </p:cNvPr>
          <p:cNvSpPr txBox="1"/>
          <p:nvPr/>
        </p:nvSpPr>
        <p:spPr>
          <a:xfrm>
            <a:off x="3045587" y="6188917"/>
            <a:ext cx="2125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Размер популяции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F22EA8-444F-3C46-8A79-804621C15C63}"/>
              </a:ext>
            </a:extLst>
          </p:cNvPr>
          <p:cNvSpPr txBox="1"/>
          <p:nvPr/>
        </p:nvSpPr>
        <p:spPr>
          <a:xfrm>
            <a:off x="5148902" y="6241030"/>
            <a:ext cx="396102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Степенная функция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N*(s, </a:t>
            </a:r>
            <a:r>
              <a:rPr lang="en-FR">
                <a:latin typeface="Symbol" pitchFamily="2" charset="2"/>
              </a:rPr>
              <a:t>a</a:t>
            </a:r>
            <a:r>
              <a:rPr lang="en-US" dirty="0">
                <a:latin typeface="Symbol" pitchFamily="2" charset="2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+U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)</a:t>
            </a:r>
          </a:p>
          <a:p>
            <a:endParaRPr lang="en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FAE9E6-AB9E-5749-AAB3-CBEDC9B868BB}"/>
              </a:ext>
            </a:extLst>
          </p:cNvPr>
          <p:cNvSpPr txBox="1"/>
          <p:nvPr/>
        </p:nvSpPr>
        <p:spPr>
          <a:xfrm>
            <a:off x="952558" y="5894190"/>
            <a:ext cx="242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Коэффициент отбора</a:t>
            </a:r>
            <a:endParaRPr lang="en-RU" dirty="0">
              <a:solidFill>
                <a:srgbClr val="C00000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A0FB7A9-0293-E24E-88DD-E351A0188051}"/>
              </a:ext>
            </a:extLst>
          </p:cNvPr>
          <p:cNvCxnSpPr>
            <a:cxnSpLocks/>
          </p:cNvCxnSpPr>
          <p:nvPr/>
        </p:nvCxnSpPr>
        <p:spPr>
          <a:xfrm flipH="1" flipV="1">
            <a:off x="5270630" y="5941163"/>
            <a:ext cx="326946" cy="3785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064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5717-FCE1-2F42-A565-5B7AEE1DB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86" y="-218117"/>
            <a:ext cx="8153400" cy="1609344"/>
          </a:xfrm>
        </p:spPr>
        <p:txBody>
          <a:bodyPr>
            <a:noAutofit/>
          </a:bodyPr>
          <a:lstStyle/>
          <a:p>
            <a:r>
              <a:rPr lang="ru-RU" sz="3200" dirty="0"/>
              <a:t>абсолютная частота замен имеет максимум по вероятности мутации </a:t>
            </a:r>
            <a:endParaRPr lang="en-RU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EB0EA6-1DA1-294C-A88D-E4EF0F3313D6}"/>
              </a:ext>
            </a:extLst>
          </p:cNvPr>
          <p:cNvSpPr/>
          <p:nvPr/>
        </p:nvSpPr>
        <p:spPr>
          <a:xfrm>
            <a:off x="3406320" y="1181815"/>
            <a:ext cx="2399393" cy="36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D14CA9-0BB5-8D45-A8A9-26BB40244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89" y="2019299"/>
            <a:ext cx="4658022" cy="42915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4D882E-55CC-064A-8354-C6A78710D479}"/>
              </a:ext>
            </a:extLst>
          </p:cNvPr>
          <p:cNvSpPr txBox="1"/>
          <p:nvPr/>
        </p:nvSpPr>
        <p:spPr>
          <a:xfrm>
            <a:off x="867187" y="1206561"/>
            <a:ext cx="795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Невыгодные аллели накапливаются про больших вероятностях мутаций 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35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4BAA-A5E3-0040-A1F1-3D4287A89D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1885" y="271462"/>
            <a:ext cx="6508750" cy="1143000"/>
          </a:xfrm>
        </p:spPr>
        <p:txBody>
          <a:bodyPr/>
          <a:lstStyle/>
          <a:p>
            <a:r>
              <a:rPr lang="ru-RU" dirty="0"/>
              <a:t>Выводы 2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9BC1-63BC-B04C-A123-6AF8B90FCC3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1885" y="2049689"/>
            <a:ext cx="6508750" cy="3916363"/>
          </a:xfrm>
        </p:spPr>
        <p:txBody>
          <a:bodyPr>
            <a:normAutofit/>
          </a:bodyPr>
          <a:lstStyle/>
          <a:p>
            <a:r>
              <a:rPr lang="ru-RU" dirty="0"/>
              <a:t>Стохастический фронт описывается классической 2х аллельной моделью </a:t>
            </a:r>
            <a:endParaRPr lang="en-FR" dirty="0"/>
          </a:p>
          <a:p>
            <a:r>
              <a:rPr lang="ru-RU" dirty="0" err="1"/>
              <a:t>Клональная</a:t>
            </a:r>
            <a:r>
              <a:rPr lang="ru-RU" dirty="0"/>
              <a:t> интерференция замедляет адаптацию на много порядков</a:t>
            </a:r>
          </a:p>
          <a:p>
            <a:r>
              <a:rPr lang="ru-RU" dirty="0"/>
              <a:t>Скорость адаптации пропорциональна коэффициенту селекции и логарифмически увеличивается с размером популяции и частотой мутаций</a:t>
            </a:r>
            <a:endParaRPr lang="en-FR" dirty="0"/>
          </a:p>
          <a:p>
            <a:pPr marL="0" indent="0">
              <a:buNone/>
            </a:pPr>
            <a:endParaRPr lang="en-FR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708376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7011-E4E1-F149-809D-6977CDBA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задач и основных результатов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1D151-591F-7E4C-921B-DAF4EB3C6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Главы 2—7, 18 разделов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Дополнительные слайды для вопросов</a:t>
            </a:r>
          </a:p>
        </p:txBody>
      </p:sp>
    </p:spTree>
    <p:extLst>
      <p:ext uri="{BB962C8B-B14F-4D97-AF65-F5344CB8AC3E}">
        <p14:creationId xmlns:p14="http://schemas.microsoft.com/office/powerpoint/2010/main" val="75186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61C5-10EA-8549-A75F-E94038FF0A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8214" y="191633"/>
            <a:ext cx="6508750" cy="1143000"/>
          </a:xfrm>
        </p:spPr>
        <p:txBody>
          <a:bodyPr>
            <a:normAutofit/>
          </a:bodyPr>
          <a:lstStyle/>
          <a:p>
            <a:r>
              <a:rPr lang="ru-RU" dirty="0"/>
              <a:t>Терминология </a:t>
            </a:r>
            <a:r>
              <a:rPr lang="ru-RU" sz="2000" dirty="0"/>
              <a:t>сфотографировать на телефон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7D23-D8BF-314C-A998-A3B20AFD19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358" y="1701003"/>
            <a:ext cx="8042207" cy="496536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Мутация —ошибка копирования генома (ДНК или РНК)</a:t>
            </a:r>
          </a:p>
          <a:p>
            <a:r>
              <a:rPr lang="ru-RU" dirty="0"/>
              <a:t>Локус —место для нуклеотида в геноме («основание»)</a:t>
            </a:r>
            <a:endParaRPr lang="en-US" dirty="0"/>
          </a:p>
          <a:p>
            <a:r>
              <a:rPr lang="ru-RU" dirty="0"/>
              <a:t>Аллель —вариант локуса (нуклеотиды </a:t>
            </a:r>
            <a:r>
              <a:rPr lang="en-US" dirty="0"/>
              <a:t>A</a:t>
            </a:r>
            <a:r>
              <a:rPr lang="ru-RU" dirty="0"/>
              <a:t>, </a:t>
            </a:r>
            <a:r>
              <a:rPr lang="en-US" dirty="0"/>
              <a:t>C, T, G </a:t>
            </a:r>
            <a:r>
              <a:rPr lang="ru-RU" dirty="0"/>
              <a:t>или </a:t>
            </a:r>
            <a:r>
              <a:rPr lang="en-US" dirty="0"/>
              <a:t>0, 1)</a:t>
            </a:r>
            <a:endParaRPr lang="ru-RU" dirty="0"/>
          </a:p>
          <a:p>
            <a:r>
              <a:rPr lang="ru-RU" dirty="0"/>
              <a:t>Геном — бинарная последовательность аллелей вида 01000101011....</a:t>
            </a:r>
          </a:p>
          <a:p>
            <a:r>
              <a:rPr lang="en-US" dirty="0"/>
              <a:t>f(t)</a:t>
            </a:r>
            <a:r>
              <a:rPr lang="ru-RU" dirty="0"/>
              <a:t> — доля аллелей 1 в популяции</a:t>
            </a:r>
          </a:p>
          <a:p>
            <a:r>
              <a:rPr lang="ru-RU" dirty="0"/>
              <a:t>Приспособленность — среднее число взрослых потомков генома, которое является функцией геномной последовательности</a:t>
            </a:r>
          </a:p>
          <a:p>
            <a:r>
              <a:rPr lang="ru-RU" dirty="0"/>
              <a:t>Естественный отбор — конкуренция между геномами по приспособленности</a:t>
            </a:r>
          </a:p>
          <a:p>
            <a:r>
              <a:rPr lang="ru-RU" dirty="0"/>
              <a:t>Коэффициент отбора —изменение приспособленности из-за мутации в геноме</a:t>
            </a:r>
          </a:p>
          <a:p>
            <a:r>
              <a:rPr lang="ru-RU" dirty="0"/>
              <a:t>Случайный генетический дрейф — флуктуация числа потомков вокруг средней величины</a:t>
            </a:r>
            <a:endParaRPr lang="en-US" dirty="0"/>
          </a:p>
          <a:p>
            <a:r>
              <a:rPr lang="ru-RU" dirty="0"/>
              <a:t>Рекомбинация — объединение родительских геномов в геном потомства</a:t>
            </a:r>
          </a:p>
          <a:p>
            <a:r>
              <a:rPr lang="ru-RU" dirty="0"/>
              <a:t>Адаптивный ландшафт—приспособленность как функция генотипа</a:t>
            </a:r>
          </a:p>
          <a:p>
            <a:r>
              <a:rPr lang="ru-RU" dirty="0" err="1"/>
              <a:t>Эпистаз</a:t>
            </a:r>
            <a:r>
              <a:rPr lang="ru-RU" dirty="0"/>
              <a:t> —</a:t>
            </a:r>
            <a:r>
              <a:rPr lang="ru-RU" dirty="0" err="1"/>
              <a:t>неаддитивность</a:t>
            </a:r>
            <a:r>
              <a:rPr lang="ru-RU" dirty="0"/>
              <a:t> логарифма приспособленности по аллелям из-за биологического взаимодействия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80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A375-F7CA-744E-B23A-7357A4C4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12" y="0"/>
            <a:ext cx="8120575" cy="1609344"/>
          </a:xfrm>
        </p:spPr>
        <p:txBody>
          <a:bodyPr>
            <a:normAutofit/>
          </a:bodyPr>
          <a:lstStyle/>
          <a:p>
            <a:r>
              <a:rPr lang="ru-RU" dirty="0"/>
              <a:t>Глава 2 </a:t>
            </a:r>
            <a:r>
              <a:rPr lang="ru-RU" sz="1600" b="1" dirty="0">
                <a:effectLst/>
                <a:latin typeface="TimesNewRomanPS"/>
              </a:rPr>
              <a:t>Определение </a:t>
            </a:r>
            <a:r>
              <a:rPr lang="ru-RU" sz="1600" b="1" dirty="0" err="1">
                <a:effectLst/>
                <a:latin typeface="TimesNewRomanPS"/>
              </a:rPr>
              <a:t>действующих</a:t>
            </a:r>
            <a:r>
              <a:rPr lang="ru-RU" sz="1600" b="1" dirty="0">
                <a:effectLst/>
                <a:latin typeface="TimesNewRomanPS"/>
              </a:rPr>
              <a:t> факторов и оценка основных параметров эволюции из геномных данных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2F201-CE02-5F42-BFBB-8DACB05FA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2.1.  Почему ВИЧ так быстро эволюционирует? 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Ответ: Мутация ускользания  от иммунного ответа</a:t>
            </a:r>
            <a:r>
              <a:rPr lang="en-US" dirty="0">
                <a:solidFill>
                  <a:srgbClr val="C00000"/>
                </a:solidFill>
              </a:rPr>
              <a:t> (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10-30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ru-RU" dirty="0">
                <a:solidFill>
                  <a:srgbClr val="C00000"/>
                </a:solidFill>
              </a:rPr>
              <a:t> вызывает каскад компенсирующих мутаций</a:t>
            </a:r>
            <a:r>
              <a:rPr lang="en-US" dirty="0">
                <a:solidFill>
                  <a:srgbClr val="C00000"/>
                </a:solidFill>
              </a:rPr>
              <a:t> (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20-30</a:t>
            </a:r>
            <a:r>
              <a:rPr lang="ru-RU" dirty="0">
                <a:solidFill>
                  <a:srgbClr val="C00000"/>
                </a:solidFill>
              </a:rPr>
              <a:t> на 1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ru-RU" dirty="0">
              <a:solidFill>
                <a:srgbClr val="C00000"/>
              </a:solidFill>
            </a:endParaRPr>
          </a:p>
          <a:p>
            <a:r>
              <a:rPr lang="ru-RU" dirty="0"/>
              <a:t>2.2. Эффективный размер популяции в среднем ВИЧ- инфицированном? </a:t>
            </a:r>
            <a:br>
              <a:rPr lang="ru-RU" dirty="0"/>
            </a:br>
            <a:br>
              <a:rPr lang="ru-RU" dirty="0"/>
            </a:br>
            <a:r>
              <a:rPr lang="ru-RU" sz="2000" dirty="0">
                <a:solidFill>
                  <a:srgbClr val="C00000"/>
                </a:solidFill>
              </a:rPr>
              <a:t>Ответ: 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N</a:t>
            </a:r>
            <a:r>
              <a:rPr lang="en-FR" sz="2000">
                <a:solidFill>
                  <a:srgbClr val="C00000"/>
                </a:solidFill>
                <a:latin typeface="Symbol" pitchFamily="2" charset="2"/>
              </a:rPr>
              <a:t>m </a:t>
            </a:r>
            <a:r>
              <a:rPr lang="ru-RU" sz="2000" dirty="0">
                <a:solidFill>
                  <a:srgbClr val="C00000"/>
                </a:solidFill>
                <a:latin typeface="Symbol" pitchFamily="2" charset="2"/>
              </a:rPr>
              <a:t> &gt; 7, </a:t>
            </a:r>
            <a:r>
              <a:rPr lang="en-US" sz="2000" dirty="0">
                <a:solidFill>
                  <a:srgbClr val="C00000"/>
                </a:solidFill>
                <a:latin typeface="Cambria" panose="02040503050406030204" pitchFamily="18" charset="0"/>
              </a:rPr>
              <a:t>N</a:t>
            </a:r>
            <a:r>
              <a:rPr lang="en-FR" sz="2000">
                <a:solidFill>
                  <a:srgbClr val="C00000"/>
                </a:solidFill>
                <a:latin typeface="Symbol" pitchFamily="2" charset="2"/>
              </a:rPr>
              <a:t> </a:t>
            </a:r>
            <a:r>
              <a:rPr lang="ru-RU" sz="2000" dirty="0">
                <a:solidFill>
                  <a:srgbClr val="C00000"/>
                </a:solidFill>
                <a:latin typeface="Symbol" pitchFamily="2" charset="2"/>
              </a:rPr>
              <a:t>&gt; 2</a:t>
            </a:r>
            <a:r>
              <a:rPr lang="ru-RU" sz="2000" baseline="30000" dirty="0">
                <a:solidFill>
                  <a:srgbClr val="C00000"/>
                </a:solidFill>
                <a:latin typeface="Symbol" pitchFamily="2" charset="2"/>
              </a:rPr>
              <a:t>.</a:t>
            </a:r>
            <a:r>
              <a:rPr lang="ru-RU" sz="2000" dirty="0">
                <a:solidFill>
                  <a:srgbClr val="C00000"/>
                </a:solidFill>
                <a:latin typeface="Symbol" pitchFamily="2" charset="2"/>
              </a:rPr>
              <a:t>10</a:t>
            </a:r>
            <a:r>
              <a:rPr lang="ru-RU" sz="2000" baseline="30000" dirty="0">
                <a:solidFill>
                  <a:srgbClr val="C00000"/>
                </a:solidFill>
                <a:latin typeface="Symbol" pitchFamily="2" charset="2"/>
              </a:rPr>
              <a:t>5</a:t>
            </a:r>
            <a:r>
              <a:rPr lang="ru-RU" dirty="0">
                <a:solidFill>
                  <a:srgbClr val="C00000"/>
                </a:solidFill>
              </a:rPr>
              <a:t> . Объясняет быструю </a:t>
            </a:r>
            <a:r>
              <a:rPr lang="ru-RU" dirty="0" err="1">
                <a:solidFill>
                  <a:srgbClr val="C00000"/>
                </a:solidFill>
              </a:rPr>
              <a:t>резистивность</a:t>
            </a:r>
            <a:r>
              <a:rPr lang="ru-RU" dirty="0">
                <a:solidFill>
                  <a:srgbClr val="C00000"/>
                </a:solidFill>
              </a:rPr>
              <a:t> ВИЧ к </a:t>
            </a:r>
            <a:r>
              <a:rPr lang="ru-RU" dirty="0" err="1">
                <a:solidFill>
                  <a:srgbClr val="C00000"/>
                </a:solidFill>
              </a:rPr>
              <a:t>монотерапии</a:t>
            </a:r>
            <a:r>
              <a:rPr lang="ru-RU" dirty="0">
                <a:solidFill>
                  <a:srgbClr val="C00000"/>
                </a:solidFill>
              </a:rPr>
              <a:t>: много аллелей до терапии.</a:t>
            </a:r>
          </a:p>
          <a:p>
            <a:r>
              <a:rPr lang="ru-RU" dirty="0"/>
              <a:t>2.3. Вероятность рекомбинации ВИЧ в среднем нелеченом пациенте?</a:t>
            </a:r>
            <a:r>
              <a:rPr lang="ru-RU" dirty="0">
                <a:solidFill>
                  <a:srgbClr val="C00000"/>
                </a:solidFill>
              </a:rPr>
              <a:t> </a:t>
            </a:r>
            <a:br>
              <a:rPr lang="ru-RU" dirty="0">
                <a:solidFill>
                  <a:srgbClr val="C00000"/>
                </a:solidFill>
              </a:rPr>
            </a:br>
            <a:br>
              <a:rPr lang="ru-RU" dirty="0">
                <a:solidFill>
                  <a:srgbClr val="C00000"/>
                </a:solidFill>
              </a:rPr>
            </a:br>
            <a:r>
              <a:rPr lang="ru-RU" dirty="0">
                <a:solidFill>
                  <a:srgbClr val="C00000"/>
                </a:solidFill>
              </a:rPr>
              <a:t>Ответ: 1.5%.</a:t>
            </a:r>
            <a:endParaRPr lang="en-RU" dirty="0">
              <a:solidFill>
                <a:srgbClr val="C00000"/>
              </a:solidFill>
            </a:endParaRPr>
          </a:p>
          <a:p>
            <a:endParaRPr lang="en-FR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  <a:p>
            <a:endParaRPr lang="en-RU" dirty="0">
              <a:solidFill>
                <a:srgbClr val="C00000"/>
              </a:solidFill>
            </a:endParaRP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64656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3AB0-1ED0-784A-9431-9FE4EA97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5143"/>
            <a:ext cx="7772400" cy="1609344"/>
          </a:xfrm>
        </p:spPr>
        <p:txBody>
          <a:bodyPr/>
          <a:lstStyle/>
          <a:p>
            <a:r>
              <a:rPr lang="ru-RU" dirty="0"/>
              <a:t>глава 3 </a:t>
            </a:r>
            <a:r>
              <a:rPr lang="ru-RU" sz="1800" b="1" dirty="0" err="1">
                <a:effectLst/>
                <a:latin typeface="TimesNewRomanPS"/>
              </a:rPr>
              <a:t>Многолокусные</a:t>
            </a:r>
            <a:r>
              <a:rPr lang="ru-RU" sz="1800" b="1" dirty="0">
                <a:effectLst/>
                <a:latin typeface="TimesNewRomanPS"/>
              </a:rPr>
              <a:t> модели эволюции популяций бесполых организмов и вирусов </a:t>
            </a:r>
            <a:r>
              <a:rPr lang="ru-RU" sz="1800" dirty="0">
                <a:effectLst/>
                <a:latin typeface="TimesNewRomanPSMT"/>
              </a:rPr>
              <a:t>.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7A1DF-CBE2-064F-905F-47C3DDA5D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3.1. Как генетическое сцепление влияет на адаптацию? </a:t>
            </a:r>
            <a:br>
              <a:rPr lang="ru-RU" dirty="0"/>
            </a:br>
            <a:br>
              <a:rPr lang="ru-RU" dirty="0"/>
            </a:br>
            <a:r>
              <a:rPr lang="ru-RU" sz="2000" dirty="0">
                <a:solidFill>
                  <a:srgbClr val="C00000"/>
                </a:solidFill>
              </a:rPr>
              <a:t>Ответ: основная часть доклада</a:t>
            </a:r>
          </a:p>
          <a:p>
            <a:pPr marL="0" indent="0">
              <a:buNone/>
            </a:pPr>
            <a:endParaRPr lang="ru-RU" sz="2000" dirty="0">
              <a:solidFill>
                <a:srgbClr val="C00000"/>
              </a:solidFill>
            </a:endParaRPr>
          </a:p>
          <a:p>
            <a:r>
              <a:rPr lang="ru-RU" dirty="0"/>
              <a:t>3.2. А если положительный коэффициент отбора меняется между локусами? 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Ответ: тот же что в 3.1, если распределение локусов по </a:t>
            </a:r>
            <a:r>
              <a:rPr lang="en-US" i="1" dirty="0"/>
              <a:t>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спадает быстрее экспоненциального.  Вместо </a:t>
            </a:r>
            <a:r>
              <a:rPr lang="en-US" i="1" dirty="0"/>
              <a:t>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и </a:t>
            </a:r>
            <a:r>
              <a:rPr lang="en-US" i="1" dirty="0" err="1"/>
              <a:t>U</a:t>
            </a:r>
            <a:r>
              <a:rPr lang="en-US" i="1" baseline="-25000" dirty="0" err="1"/>
              <a:t>b</a:t>
            </a:r>
            <a:r>
              <a:rPr lang="ru-RU" i="1" baseline="-25000" dirty="0"/>
              <a:t> </a:t>
            </a:r>
            <a:r>
              <a:rPr lang="ru-RU" dirty="0">
                <a:solidFill>
                  <a:srgbClr val="C00000"/>
                </a:solidFill>
              </a:rPr>
              <a:t>, подставляются эффективные значение полученные аналитически.</a:t>
            </a:r>
          </a:p>
          <a:p>
            <a:endParaRPr lang="en-RU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21896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3AB0-1ED0-784A-9431-9FE4EA97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6012"/>
            <a:ext cx="7772400" cy="1609344"/>
          </a:xfrm>
        </p:spPr>
        <p:txBody>
          <a:bodyPr/>
          <a:lstStyle/>
          <a:p>
            <a:r>
              <a:rPr lang="ru-RU" dirty="0"/>
              <a:t>глава 4 </a:t>
            </a:r>
            <a:r>
              <a:rPr lang="ru-RU" sz="1800" b="1" dirty="0" err="1">
                <a:effectLst/>
                <a:latin typeface="TimesNewRomanPS"/>
              </a:rPr>
              <a:t>Многолокусная</a:t>
            </a:r>
            <a:r>
              <a:rPr lang="ru-RU" sz="1800" b="1" dirty="0">
                <a:effectLst/>
                <a:latin typeface="TimesNewRomanPS"/>
              </a:rPr>
              <a:t> эволюция частично </a:t>
            </a:r>
            <a:r>
              <a:rPr lang="ru-RU" sz="1800" b="1" dirty="0" err="1">
                <a:effectLst/>
                <a:latin typeface="TimesNewRomanPS"/>
              </a:rPr>
              <a:t>половои</a:t>
            </a:r>
            <a:r>
              <a:rPr lang="ru-RU" sz="1800" b="1" dirty="0">
                <a:effectLst/>
                <a:latin typeface="TimesNewRomanPS"/>
              </a:rPr>
              <a:t>̆ популяции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7A1DF-CBE2-064F-905F-47C3DDA5D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4.1. Каков эффект рекомбинации на скорость адаптации? 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Ответ</a:t>
            </a:r>
            <a:r>
              <a:rPr lang="ru-RU" dirty="0"/>
              <a:t>: </a:t>
            </a:r>
            <a:r>
              <a:rPr lang="ru-RU" dirty="0">
                <a:solidFill>
                  <a:srgbClr val="C00000"/>
                </a:solidFill>
              </a:rPr>
              <a:t>даже </a:t>
            </a:r>
            <a:r>
              <a:rPr lang="en-US" dirty="0"/>
              <a:t>r = </a:t>
            </a:r>
            <a:r>
              <a:rPr lang="ru-RU" dirty="0"/>
              <a:t>0.1% </a:t>
            </a:r>
            <a:r>
              <a:rPr lang="ru-RU" dirty="0">
                <a:solidFill>
                  <a:srgbClr val="C00000"/>
                </a:solidFill>
              </a:rPr>
              <a:t>рекомбинации куда эффективнее мутации. Частота замен меньше 1-локусного результата на фактор</a:t>
            </a:r>
            <a:br>
              <a:rPr lang="ru-RU" dirty="0">
                <a:solidFill>
                  <a:srgbClr val="C00000"/>
                </a:solidFill>
              </a:rPr>
            </a:br>
            <a:br>
              <a:rPr lang="ru-RU" dirty="0">
                <a:solidFill>
                  <a:srgbClr val="C00000"/>
                </a:solidFill>
              </a:rPr>
            </a:br>
            <a:endParaRPr lang="en-RU" dirty="0"/>
          </a:p>
          <a:p>
            <a:r>
              <a:rPr lang="ru-RU" dirty="0"/>
              <a:t>4.2. Каков эффект общих предков на эффект рекомбинации? 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Ответ: родство создает идентичные гомологичные локусы и уменьшает эффективность рекомбинации. Это делает зависимость частоты замен от </a:t>
            </a:r>
            <a:r>
              <a:rPr lang="en-US" i="1" dirty="0"/>
              <a:t>Nr</a:t>
            </a: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ru-RU" dirty="0">
                <a:solidFill>
                  <a:srgbClr val="C00000"/>
                </a:solidFill>
              </a:rPr>
              <a:t>более резкой</a:t>
            </a:r>
            <a:endParaRPr lang="en-RU" dirty="0">
              <a:solidFill>
                <a:srgbClr val="C00000"/>
              </a:solidFill>
            </a:endParaRPr>
          </a:p>
          <a:p>
            <a:endParaRPr lang="en-RU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99769-A14C-D646-9460-65705E46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29" y="3424492"/>
            <a:ext cx="2659421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68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C3C1-6D75-7A48-9665-81CB2E27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18872"/>
            <a:ext cx="7772400" cy="1609344"/>
          </a:xfrm>
        </p:spPr>
        <p:txBody>
          <a:bodyPr/>
          <a:lstStyle/>
          <a:p>
            <a:r>
              <a:rPr lang="ru-RU" dirty="0"/>
              <a:t>глава 5 </a:t>
            </a:r>
            <a:r>
              <a:rPr lang="ru-RU" sz="1800" b="1" dirty="0">
                <a:effectLst/>
                <a:latin typeface="TimesNewRomanPS"/>
              </a:rPr>
              <a:t>Определение адаптивного ландшафта из геномных данных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4D909-2AA7-1349-9DC5-F9B6540C8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9" y="1744482"/>
            <a:ext cx="8615361" cy="5197221"/>
          </a:xfrm>
        </p:spPr>
        <p:txBody>
          <a:bodyPr>
            <a:noAutofit/>
          </a:bodyPr>
          <a:lstStyle/>
          <a:p>
            <a:r>
              <a:rPr lang="ru-RU" sz="1800" dirty="0"/>
              <a:t>5.1. Как измерить эпистатическое взаимодействие между парами локусов из геномных данных? </a:t>
            </a:r>
            <a:br>
              <a:rPr lang="ru-RU" sz="1800" dirty="0"/>
            </a:br>
            <a:br>
              <a:rPr lang="ru-RU" sz="1800" dirty="0"/>
            </a:br>
            <a:r>
              <a:rPr lang="ru-RU" sz="1800" dirty="0">
                <a:solidFill>
                  <a:srgbClr val="C00000"/>
                </a:solidFill>
              </a:rPr>
              <a:t>Ответ: Усреднить по ансамблю долю </a:t>
            </a:r>
            <a:r>
              <a:rPr lang="ru-RU" sz="1800" dirty="0" err="1">
                <a:solidFill>
                  <a:srgbClr val="C00000"/>
                </a:solidFill>
              </a:rPr>
              <a:t>гаплотипа</a:t>
            </a:r>
            <a:r>
              <a:rPr lang="ru-RU" sz="1800" dirty="0">
                <a:solidFill>
                  <a:srgbClr val="C00000"/>
                </a:solidFill>
              </a:rPr>
              <a:t> </a:t>
            </a:r>
            <a:r>
              <a:rPr lang="en-US" sz="1800" i="1" dirty="0" err="1"/>
              <a:t>f</a:t>
            </a:r>
            <a:r>
              <a:rPr lang="en-US" sz="1800" i="1" baseline="-25000" dirty="0" err="1"/>
              <a:t>ij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ru-RU" sz="1800" dirty="0">
                <a:solidFill>
                  <a:srgbClr val="C00000"/>
                </a:solidFill>
              </a:rPr>
              <a:t>и вычислить коррелятор вида</a:t>
            </a:r>
            <a:br>
              <a:rPr lang="ru-RU" sz="1800" dirty="0">
                <a:solidFill>
                  <a:srgbClr val="C00000"/>
                </a:solidFill>
              </a:rPr>
            </a:br>
            <a:br>
              <a:rPr lang="ru-RU" sz="1800" dirty="0">
                <a:solidFill>
                  <a:srgbClr val="C00000"/>
                </a:solidFill>
              </a:rPr>
            </a:br>
            <a:br>
              <a:rPr lang="ru-RU" sz="1800" dirty="0">
                <a:solidFill>
                  <a:srgbClr val="C00000"/>
                </a:solidFill>
              </a:rPr>
            </a:br>
            <a:br>
              <a:rPr lang="ru-RU" sz="1800" dirty="0">
                <a:solidFill>
                  <a:srgbClr val="C00000"/>
                </a:solidFill>
              </a:rPr>
            </a:br>
            <a:br>
              <a:rPr lang="ru-RU" sz="1800" dirty="0">
                <a:solidFill>
                  <a:srgbClr val="C00000"/>
                </a:solidFill>
              </a:rPr>
            </a:br>
            <a:r>
              <a:rPr lang="ru-RU" sz="1800" dirty="0">
                <a:solidFill>
                  <a:srgbClr val="C00000"/>
                </a:solidFill>
              </a:rPr>
              <a:t>Это для изолированных пар локусов. Для любой топологии сети аналогично.</a:t>
            </a:r>
            <a:br>
              <a:rPr lang="ru-RU" sz="1800" dirty="0">
                <a:solidFill>
                  <a:srgbClr val="C00000"/>
                </a:solidFill>
              </a:rPr>
            </a:br>
            <a:r>
              <a:rPr lang="ru-RU" sz="1800" dirty="0">
                <a:solidFill>
                  <a:srgbClr val="C00000"/>
                </a:solidFill>
              </a:rPr>
              <a:t> </a:t>
            </a:r>
            <a:br>
              <a:rPr lang="ru-RU" sz="1800" dirty="0">
                <a:solidFill>
                  <a:srgbClr val="C00000"/>
                </a:solidFill>
              </a:rPr>
            </a:br>
            <a:endParaRPr lang="ru-RU" sz="1800" dirty="0"/>
          </a:p>
          <a:p>
            <a:r>
              <a:rPr lang="ru-RU" sz="1800" dirty="0"/>
              <a:t>5.2. Можно ли обнаружить эпистатические пары в одной популяции? </a:t>
            </a:r>
            <a:br>
              <a:rPr lang="ru-RU" sz="1800" dirty="0"/>
            </a:br>
            <a:br>
              <a:rPr lang="ru-RU" sz="1800" dirty="0"/>
            </a:br>
            <a:r>
              <a:rPr lang="ru-RU" sz="1800" dirty="0">
                <a:solidFill>
                  <a:srgbClr val="C00000"/>
                </a:solidFill>
              </a:rPr>
              <a:t>Ответ: невозможно из-за генетического сцепления, т.е. случайной филогенетики вызывающей огромные корреляции. Нужно очень много популяций.</a:t>
            </a:r>
            <a:endParaRPr lang="ru-RU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837E4-9F60-1D4E-AB1F-EE86B9D9F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999" y="2907288"/>
            <a:ext cx="2246428" cy="10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42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4D909-2AA7-1349-9DC5-F9B6540C8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588242"/>
            <a:ext cx="8615361" cy="4912791"/>
          </a:xfrm>
        </p:spPr>
        <p:txBody>
          <a:bodyPr>
            <a:noAutofit/>
          </a:bodyPr>
          <a:lstStyle/>
          <a:p>
            <a:r>
              <a:rPr lang="ru-RU" sz="1800" dirty="0"/>
              <a:t>5.3. Как найти </a:t>
            </a:r>
            <a:r>
              <a:rPr lang="ru-RU" sz="1800" dirty="0" err="1"/>
              <a:t>эпистаз</a:t>
            </a:r>
            <a:r>
              <a:rPr lang="ru-RU" sz="1800" dirty="0"/>
              <a:t> имея небольшой статистический ансамбль в 20-100 популяций? </a:t>
            </a:r>
            <a:br>
              <a:rPr lang="ru-RU" sz="1800" dirty="0"/>
            </a:br>
            <a:br>
              <a:rPr lang="ru-RU" sz="1800" dirty="0"/>
            </a:br>
            <a:r>
              <a:rPr lang="ru-RU" sz="1800" dirty="0">
                <a:solidFill>
                  <a:srgbClr val="C00000"/>
                </a:solidFill>
              </a:rPr>
              <a:t>Ответ: Вычислить для каждой пары условный коррелятор с нулем на каждом соседнем локусе. </a:t>
            </a:r>
            <a:endParaRPr lang="ru-RU" sz="1800" dirty="0"/>
          </a:p>
          <a:p>
            <a:endParaRPr lang="ru-RU" sz="1800" dirty="0"/>
          </a:p>
          <a:p>
            <a:r>
              <a:rPr lang="ru-RU" sz="1800" dirty="0"/>
              <a:t>5.4. Как измерить коэффициенты отбора отдельных локусов </a:t>
            </a:r>
            <a:r>
              <a:rPr lang="en-US" sz="1800" i="1" dirty="0" err="1"/>
              <a:t>s</a:t>
            </a:r>
            <a:r>
              <a:rPr lang="en-US" sz="1800" i="1" baseline="-25000" dirty="0" err="1"/>
              <a:t>i</a:t>
            </a:r>
            <a:r>
              <a:rPr lang="en-US" sz="1800" i="1" dirty="0"/>
              <a:t> </a:t>
            </a:r>
            <a:r>
              <a:rPr lang="ru-RU" sz="1800" dirty="0"/>
              <a:t>из геномных данных в присутствии генетического сцепления?</a:t>
            </a:r>
            <a:br>
              <a:rPr lang="ru-RU" sz="1800" dirty="0"/>
            </a:br>
            <a:br>
              <a:rPr lang="ru-RU" sz="1800" dirty="0"/>
            </a:br>
            <a:r>
              <a:rPr lang="ru-RU" sz="1800" dirty="0">
                <a:solidFill>
                  <a:srgbClr val="C00000"/>
                </a:solidFill>
              </a:rPr>
              <a:t>Ответ: Усреднить по ансамблю долю аллели  </a:t>
            </a:r>
            <a:r>
              <a:rPr lang="en-US" sz="1800" i="1" dirty="0" err="1"/>
              <a:t>f</a:t>
            </a:r>
            <a:r>
              <a:rPr lang="en-US" sz="1800" i="1" baseline="-25000" dirty="0" err="1"/>
              <a:t>ij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ru-RU" sz="1800" dirty="0">
                <a:solidFill>
                  <a:srgbClr val="C00000"/>
                </a:solidFill>
              </a:rPr>
              <a:t>и вычислить</a:t>
            </a:r>
            <a:br>
              <a:rPr lang="ru-RU" sz="1800" dirty="0">
                <a:solidFill>
                  <a:srgbClr val="C00000"/>
                </a:solidFill>
              </a:rPr>
            </a:br>
            <a:br>
              <a:rPr lang="ru-RU" sz="1800" dirty="0">
                <a:solidFill>
                  <a:srgbClr val="C00000"/>
                </a:solidFill>
              </a:rPr>
            </a:br>
            <a:br>
              <a:rPr lang="ru-RU" sz="1800" dirty="0">
                <a:solidFill>
                  <a:srgbClr val="C00000"/>
                </a:solidFill>
              </a:rPr>
            </a:br>
            <a:br>
              <a:rPr lang="ru-RU" sz="1800" dirty="0">
                <a:solidFill>
                  <a:srgbClr val="C00000"/>
                </a:solidFill>
              </a:rPr>
            </a:br>
            <a:br>
              <a:rPr lang="ru-RU" sz="1800" dirty="0">
                <a:solidFill>
                  <a:srgbClr val="C00000"/>
                </a:solidFill>
              </a:rPr>
            </a:br>
            <a:br>
              <a:rPr lang="ru-RU" sz="1800" dirty="0">
                <a:solidFill>
                  <a:srgbClr val="C00000"/>
                </a:solidFill>
              </a:rPr>
            </a:br>
            <a:r>
              <a:rPr lang="ru-RU" sz="1800" dirty="0">
                <a:solidFill>
                  <a:srgbClr val="C00000"/>
                </a:solidFill>
              </a:rPr>
              <a:t>что дает </a:t>
            </a:r>
            <a:r>
              <a:rPr lang="en-US" sz="1800" i="1" dirty="0" err="1"/>
              <a:t>s</a:t>
            </a:r>
            <a:r>
              <a:rPr lang="en-US" sz="1800" i="1" baseline="-25000" dirty="0" err="1"/>
              <a:t>i</a:t>
            </a:r>
            <a:r>
              <a:rPr lang="en-US" sz="1800" i="1" dirty="0"/>
              <a:t> </a:t>
            </a:r>
            <a:r>
              <a:rPr lang="ru-RU" sz="1800" dirty="0">
                <a:solidFill>
                  <a:srgbClr val="C00000"/>
                </a:solidFill>
              </a:rPr>
              <a:t>с точностью до постоянного множителя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latin typeface="Symbol" pitchFamily="2" charset="2"/>
              </a:rPr>
              <a:t>b(</a:t>
            </a:r>
            <a:r>
              <a:rPr lang="en-US" sz="1800" dirty="0">
                <a:latin typeface="Cambria" panose="02040503050406030204" pitchFamily="18" charset="0"/>
              </a:rPr>
              <a:t>t</a:t>
            </a:r>
            <a:r>
              <a:rPr lang="en-US" sz="1800" dirty="0">
                <a:latin typeface="Symbol" pitchFamily="2" charset="2"/>
              </a:rPr>
              <a:t>)</a:t>
            </a:r>
            <a:r>
              <a:rPr lang="ru-RU" sz="1800" dirty="0">
                <a:solidFill>
                  <a:srgbClr val="C00000"/>
                </a:solidFill>
              </a:rPr>
              <a:t>,  играющего роль замедленного времени.</a:t>
            </a:r>
            <a:br>
              <a:rPr lang="ru-RU" sz="1800" dirty="0"/>
            </a:br>
            <a:endParaRPr lang="ru-R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A0BA0-8690-3C47-9B75-ED60FEABD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601" y="4535506"/>
            <a:ext cx="3160553" cy="10178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41E005B-7E33-3F4A-A7B7-6AD2974B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18872"/>
            <a:ext cx="7772400" cy="1609344"/>
          </a:xfrm>
        </p:spPr>
        <p:txBody>
          <a:bodyPr/>
          <a:lstStyle/>
          <a:p>
            <a:r>
              <a:rPr lang="ru-RU" dirty="0"/>
              <a:t>глава 5 </a:t>
            </a:r>
            <a:r>
              <a:rPr lang="ru-RU" sz="1800" b="1" dirty="0">
                <a:effectLst/>
                <a:latin typeface="TimesNewRomanPS"/>
              </a:rPr>
              <a:t>Определение адаптивного ландшафта из геномных данных (продолжение)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77530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5CA7-1B8D-0345-BEB5-37B7B6E0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239370"/>
            <a:ext cx="7772400" cy="1609344"/>
          </a:xfrm>
        </p:spPr>
        <p:txBody>
          <a:bodyPr/>
          <a:lstStyle/>
          <a:p>
            <a:r>
              <a:rPr lang="ru-RU" dirty="0"/>
              <a:t>глава 6 </a:t>
            </a:r>
            <a:r>
              <a:rPr lang="ru-RU" sz="1800" b="1" dirty="0">
                <a:effectLst/>
                <a:latin typeface="TimesNewRomanPS"/>
              </a:rPr>
              <a:t>Эволюционная роль признака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B8E0-9E98-694C-A04A-FB1F4749D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95044"/>
            <a:ext cx="8215312" cy="500576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6.1. Почему ВИЧ вызывает медленное падение клеток </a:t>
            </a:r>
            <a:r>
              <a:rPr lang="en-US" dirty="0"/>
              <a:t>CD4 </a:t>
            </a:r>
            <a:r>
              <a:rPr lang="ru-RU" dirty="0"/>
              <a:t>приводящее к СПИДу? 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Ответ: потому что вирус адаптируется к индивидууму и увеличивает приспособленность.</a:t>
            </a:r>
          </a:p>
          <a:p>
            <a:r>
              <a:rPr lang="ru-RU" dirty="0"/>
              <a:t>6.2. Зачем ВИЧ нужно латентное состояние, если он активно размножается и не прячется от иммунной системы? 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Ответ: Эффект Троянского коня. Оно помогает выжить в начальной стадии инфекции на слизистой оболочке, где вначале клеток </a:t>
            </a:r>
            <a:r>
              <a:rPr lang="en-US" dirty="0">
                <a:solidFill>
                  <a:srgbClr val="C00000"/>
                </a:solidFill>
              </a:rPr>
              <a:t>CD4 </a:t>
            </a:r>
            <a:r>
              <a:rPr lang="ru-RU" dirty="0">
                <a:solidFill>
                  <a:srgbClr val="C00000"/>
                </a:solidFill>
              </a:rPr>
              <a:t>очень мало</a:t>
            </a:r>
            <a:r>
              <a:rPr lang="ru-RU" dirty="0"/>
              <a:t>.</a:t>
            </a:r>
          </a:p>
          <a:p>
            <a:r>
              <a:rPr lang="ru-RU" dirty="0"/>
              <a:t>6.3. Почему вероятность мутации на геном для всех организмов и вирусов в узком диапазоне 0.3-3? 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Ответ: На основе модели в § 3.1 в присутствии невыгодных аллелей, есть вероятность мутации при которой скорость адаптации максимальна. Коллеги это продемонстрировали экспериментально в системе «мышь-вирус полиомиелита» используя разные штаммы вируса.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18183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20BF-4021-D044-8CE7-8E47FDA2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25590"/>
            <a:ext cx="7772400" cy="1609344"/>
          </a:xfrm>
        </p:spPr>
        <p:txBody>
          <a:bodyPr/>
          <a:lstStyle/>
          <a:p>
            <a:r>
              <a:rPr lang="ru-RU" dirty="0"/>
              <a:t>глава 7 </a:t>
            </a:r>
            <a:r>
              <a:rPr lang="ru-RU" sz="1800" b="1" dirty="0">
                <a:effectLst/>
                <a:latin typeface="TimesNewRomanPS"/>
              </a:rPr>
              <a:t>Наперегонки с враждебным биологическим видом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768D3-B032-8D47-AF81-E8396DAD7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803654"/>
            <a:ext cx="8258175" cy="5054346"/>
          </a:xfrm>
        </p:spPr>
        <p:txBody>
          <a:bodyPr>
            <a:normAutofit/>
          </a:bodyPr>
          <a:lstStyle/>
          <a:p>
            <a:r>
              <a:rPr lang="ru-RU" dirty="0"/>
              <a:t>7.1. Как скорость эволюции респираторного вируса в населении выражается через эпидемиологические, иммунологические, и вирусологические параметры?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Ответ: Эффективный коэффициент отбора для § 3.1 выражается через генетическое расстояние перекрестного иммунитета антител </a:t>
            </a:r>
            <a:r>
              <a:rPr lang="ru-RU" i="1" dirty="0"/>
              <a:t>а</a:t>
            </a:r>
            <a:r>
              <a:rPr lang="ru-RU" dirty="0">
                <a:solidFill>
                  <a:srgbClr val="C00000"/>
                </a:solidFill>
              </a:rPr>
              <a:t> и базовое число репродукции </a:t>
            </a:r>
            <a:r>
              <a:rPr lang="en-US" i="1" dirty="0">
                <a:latin typeface="Cambria" panose="02040503050406030204" pitchFamily="18" charset="0"/>
              </a:rPr>
              <a:t>R</a:t>
            </a:r>
            <a:r>
              <a:rPr lang="en-US" baseline="-25000" dirty="0">
                <a:latin typeface="Cambria" panose="02040503050406030204" pitchFamily="18" charset="0"/>
              </a:rPr>
              <a:t>0</a:t>
            </a:r>
          </a:p>
          <a:p>
            <a:endParaRPr lang="en-US" i="1" baseline="-25000" dirty="0">
              <a:latin typeface="Cambria" panose="02040503050406030204" pitchFamily="18" charset="0"/>
            </a:endParaRPr>
          </a:p>
          <a:p>
            <a:endParaRPr lang="en-US" i="1" baseline="-25000" dirty="0">
              <a:latin typeface="Cambria" panose="02040503050406030204" pitchFamily="18" charset="0"/>
            </a:endParaRPr>
          </a:p>
          <a:p>
            <a:r>
              <a:rPr lang="ru-RU" dirty="0"/>
              <a:t>7.2. В каком порядке происходят мутации иммунного ускользания и каково их число под цитотоксическим иммунным ответом?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Ответ: По прямой траектории в плоскости «потеря распознавания—цена мутации», от низкой цены и высокой потери к противоположному углу, пока цена не станет равна потере. Конечное врем жизни клеток убийц искривляет эту траекторию.</a:t>
            </a:r>
            <a:endParaRPr lang="en-RU" i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91AAD-CA85-F543-8689-911A51205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87" y="3773297"/>
            <a:ext cx="2717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83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768D3-B032-8D47-AF81-E8396DAD7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803654"/>
            <a:ext cx="8258175" cy="4231386"/>
          </a:xfrm>
        </p:spPr>
        <p:txBody>
          <a:bodyPr>
            <a:normAutofit/>
          </a:bodyPr>
          <a:lstStyle/>
          <a:p>
            <a:r>
              <a:rPr lang="ru-RU" sz="2000" dirty="0"/>
              <a:t>7.3. Может ли ВИЧ мутировать и ускользнуть генетически от дефектной интерферирующей частицы на уровнях клетки и организма?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Ответ: Одной мутацией — не может: коэффициент отбора всегда отрицательный.</a:t>
            </a:r>
            <a:br>
              <a:rPr lang="ru-RU" dirty="0">
                <a:solidFill>
                  <a:srgbClr val="C00000"/>
                </a:solidFill>
              </a:rPr>
            </a:br>
            <a:br>
              <a:rPr lang="ru-RU" dirty="0">
                <a:solidFill>
                  <a:srgbClr val="C00000"/>
                </a:solidFill>
              </a:rPr>
            </a:br>
            <a:endParaRPr lang="en-US" i="1" baseline="-25000" dirty="0">
              <a:latin typeface="Cambria" panose="02040503050406030204" pitchFamily="18" charset="0"/>
            </a:endParaRPr>
          </a:p>
          <a:p>
            <a:r>
              <a:rPr lang="ru-RU" dirty="0"/>
              <a:t>7.4. Тот же вопрос, на уровне эпидемии в популяции?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Ответ: Тот же. Эволюционный конфликт между популяцией и организма решается в пользу организма, из-за ко-инфекции некоторых пациентов двумя вирусами.</a:t>
            </a:r>
            <a:endParaRPr lang="en-RU" i="1" baseline="-250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8F1BCA-A32C-BD42-BD00-6220557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25590"/>
            <a:ext cx="7772400" cy="1609344"/>
          </a:xfrm>
        </p:spPr>
        <p:txBody>
          <a:bodyPr/>
          <a:lstStyle/>
          <a:p>
            <a:r>
              <a:rPr lang="ru-RU" dirty="0"/>
              <a:t>глава 7 </a:t>
            </a:r>
            <a:r>
              <a:rPr lang="ru-RU" sz="1800" b="1" dirty="0">
                <a:effectLst/>
                <a:latin typeface="TimesNewRomanPS"/>
              </a:rPr>
              <a:t>Наперегонки с враждебным биологическим видом (продолжение)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42741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B419-B763-7646-8116-14B0A37C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19269-6AED-7141-80EA-EF90504D4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437D5-DE62-CA4D-9098-CCCE63BF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" y="3721674"/>
            <a:ext cx="4452156" cy="2808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A1080-55A8-9B44-B331-54F65E048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04" y="3721674"/>
            <a:ext cx="4452156" cy="28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8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8FA-7E0D-294A-A9AA-157FE451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96" y="334433"/>
            <a:ext cx="8571632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2.1. Почему ВИЧ так быстро эволюционирует?</a:t>
            </a:r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93DF0-C51D-F745-8741-073FE3131E70}"/>
              </a:ext>
            </a:extLst>
          </p:cNvPr>
          <p:cNvSpPr txBox="1"/>
          <p:nvPr/>
        </p:nvSpPr>
        <p:spPr>
          <a:xfrm>
            <a:off x="631740" y="6222068"/>
            <a:ext cx="7942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Rouzine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</a:t>
            </a:r>
            <a:r>
              <a:rPr lang="en-FR" sz="14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&amp; Coffin, J. M. Search for the mechanism of genetic variation in the pro gene of human immunodeficiency virus. </a:t>
            </a:r>
            <a:r>
              <a:rPr lang="en-FR" sz="14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 Virol </a:t>
            </a:r>
            <a:r>
              <a:rPr lang="en-FR" sz="14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73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8167-8178, (1999). </a:t>
            </a:r>
            <a:endParaRPr lang="en-FR" sz="14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1D568F-FF80-E24D-871C-8063B292A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68" y="2509506"/>
            <a:ext cx="4886340" cy="2774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A2813D-4691-F941-8220-39CB6B3D31FA}"/>
              </a:ext>
            </a:extLst>
          </p:cNvPr>
          <p:cNvSpPr txBox="1"/>
          <p:nvPr/>
        </p:nvSpPr>
        <p:spPr>
          <a:xfrm>
            <a:off x="461996" y="1574260"/>
            <a:ext cx="820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Ответ: Мутация ускользания  от иммунного ответа</a:t>
            </a:r>
            <a:r>
              <a:rPr lang="en-US" dirty="0">
                <a:solidFill>
                  <a:srgbClr val="C00000"/>
                </a:solidFill>
              </a:rPr>
              <a:t> (10-30)</a:t>
            </a:r>
            <a:r>
              <a:rPr lang="ru-RU" dirty="0">
                <a:solidFill>
                  <a:srgbClr val="C00000"/>
                </a:solidFill>
              </a:rPr>
              <a:t> вызывает каскад</a:t>
            </a:r>
          </a:p>
          <a:p>
            <a:r>
              <a:rPr lang="ru-RU" dirty="0">
                <a:solidFill>
                  <a:srgbClr val="C00000"/>
                </a:solidFill>
              </a:rPr>
              <a:t>компенсирующих мутаций</a:t>
            </a:r>
            <a:r>
              <a:rPr lang="en-US" dirty="0">
                <a:solidFill>
                  <a:srgbClr val="C00000"/>
                </a:solidFill>
              </a:rPr>
              <a:t> (20-30</a:t>
            </a:r>
            <a:r>
              <a:rPr lang="ru-RU" dirty="0">
                <a:solidFill>
                  <a:srgbClr val="C00000"/>
                </a:solidFill>
              </a:rPr>
              <a:t> на 1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RU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3278B-A8CB-784B-8374-A8EB11372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6" y="2266933"/>
            <a:ext cx="2882548" cy="35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54FD6F-FB31-A84B-A69A-74D8752D5D13}"/>
              </a:ext>
            </a:extLst>
          </p:cNvPr>
          <p:cNvSpPr txBox="1"/>
          <p:nvPr/>
        </p:nvSpPr>
        <p:spPr>
          <a:xfrm>
            <a:off x="1434949" y="2508918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Менее приспособленный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DA442E-F2BB-A947-A608-C011F5EFBA35}"/>
              </a:ext>
            </a:extLst>
          </p:cNvPr>
          <p:cNvSpPr/>
          <p:nvPr/>
        </p:nvSpPr>
        <p:spPr>
          <a:xfrm>
            <a:off x="2079927" y="3254254"/>
            <a:ext cx="1274618" cy="12746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C5E430-1B38-144F-BBCF-9B0C5F559F3F}"/>
              </a:ext>
            </a:extLst>
          </p:cNvPr>
          <p:cNvSpPr/>
          <p:nvPr/>
        </p:nvSpPr>
        <p:spPr>
          <a:xfrm>
            <a:off x="5537416" y="3254254"/>
            <a:ext cx="1274618" cy="12746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E9C133-7831-E748-8FD4-604CEBAFE281}"/>
              </a:ext>
            </a:extLst>
          </p:cNvPr>
          <p:cNvCxnSpPr>
            <a:cxnSpLocks/>
          </p:cNvCxnSpPr>
          <p:nvPr/>
        </p:nvCxnSpPr>
        <p:spPr>
          <a:xfrm>
            <a:off x="3587578" y="3669966"/>
            <a:ext cx="17741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4F04C7-818C-364D-9347-47F81B9BF678}"/>
              </a:ext>
            </a:extLst>
          </p:cNvPr>
          <p:cNvCxnSpPr>
            <a:cxnSpLocks/>
          </p:cNvCxnSpPr>
          <p:nvPr/>
        </p:nvCxnSpPr>
        <p:spPr>
          <a:xfrm flipH="1">
            <a:off x="3573346" y="4030184"/>
            <a:ext cx="177413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98272D-FBEE-164C-8BBB-696E8772246F}"/>
              </a:ext>
            </a:extLst>
          </p:cNvPr>
          <p:cNvSpPr txBox="1"/>
          <p:nvPr/>
        </p:nvSpPr>
        <p:spPr>
          <a:xfrm>
            <a:off x="4286934" y="3099311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dirty="0">
                <a:latin typeface="Symbol" pitchFamily="2" charset="2"/>
              </a:rPr>
              <a:t>m 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BD160A9-1624-6D40-8CAD-373591F462A7}"/>
              </a:ext>
            </a:extLst>
          </p:cNvPr>
          <p:cNvSpPr/>
          <p:nvPr/>
        </p:nvSpPr>
        <p:spPr>
          <a:xfrm>
            <a:off x="6788732" y="3337457"/>
            <a:ext cx="628411" cy="955964"/>
          </a:xfrm>
          <a:custGeom>
            <a:avLst/>
            <a:gdLst>
              <a:gd name="connsiteX0" fmla="*/ 0 w 628411"/>
              <a:gd name="connsiteY0" fmla="*/ 0 h 955964"/>
              <a:gd name="connsiteX1" fmla="*/ 568037 w 628411"/>
              <a:gd name="connsiteY1" fmla="*/ 304800 h 955964"/>
              <a:gd name="connsiteX2" fmla="*/ 554182 w 628411"/>
              <a:gd name="connsiteY2" fmla="*/ 609600 h 955964"/>
              <a:gd name="connsiteX3" fmla="*/ 55418 w 628411"/>
              <a:gd name="connsiteY3" fmla="*/ 955964 h 9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411" h="955964">
                <a:moveTo>
                  <a:pt x="0" y="0"/>
                </a:moveTo>
                <a:cubicBezTo>
                  <a:pt x="237836" y="101600"/>
                  <a:pt x="475673" y="203200"/>
                  <a:pt x="568037" y="304800"/>
                </a:cubicBezTo>
                <a:cubicBezTo>
                  <a:pt x="660401" y="406400"/>
                  <a:pt x="639618" y="501073"/>
                  <a:pt x="554182" y="609600"/>
                </a:cubicBezTo>
                <a:cubicBezTo>
                  <a:pt x="468746" y="718127"/>
                  <a:pt x="262082" y="837045"/>
                  <a:pt x="55418" y="955964"/>
                </a:cubicBezTo>
              </a:path>
            </a:pathLst>
          </a:custGeom>
          <a:noFill/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01D2B84-FDFD-E24B-980E-12A9F982F0BC}"/>
              </a:ext>
            </a:extLst>
          </p:cNvPr>
          <p:cNvSpPr/>
          <p:nvPr/>
        </p:nvSpPr>
        <p:spPr>
          <a:xfrm rot="10800000">
            <a:off x="1376564" y="3415844"/>
            <a:ext cx="628411" cy="955964"/>
          </a:xfrm>
          <a:custGeom>
            <a:avLst/>
            <a:gdLst>
              <a:gd name="connsiteX0" fmla="*/ 0 w 628411"/>
              <a:gd name="connsiteY0" fmla="*/ 0 h 955964"/>
              <a:gd name="connsiteX1" fmla="*/ 568037 w 628411"/>
              <a:gd name="connsiteY1" fmla="*/ 304800 h 955964"/>
              <a:gd name="connsiteX2" fmla="*/ 554182 w 628411"/>
              <a:gd name="connsiteY2" fmla="*/ 609600 h 955964"/>
              <a:gd name="connsiteX3" fmla="*/ 55418 w 628411"/>
              <a:gd name="connsiteY3" fmla="*/ 955964 h 9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411" h="955964">
                <a:moveTo>
                  <a:pt x="0" y="0"/>
                </a:moveTo>
                <a:cubicBezTo>
                  <a:pt x="237836" y="101600"/>
                  <a:pt x="475673" y="203200"/>
                  <a:pt x="568037" y="304800"/>
                </a:cubicBezTo>
                <a:cubicBezTo>
                  <a:pt x="660401" y="406400"/>
                  <a:pt x="639618" y="501073"/>
                  <a:pt x="554182" y="609600"/>
                </a:cubicBezTo>
                <a:cubicBezTo>
                  <a:pt x="468746" y="718127"/>
                  <a:pt x="262082" y="837045"/>
                  <a:pt x="55418" y="955964"/>
                </a:cubicBezTo>
              </a:path>
            </a:pathLst>
          </a:custGeom>
          <a:noFill/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44A105-2AB4-DF4B-A889-B5B4128CEF03}"/>
              </a:ext>
            </a:extLst>
          </p:cNvPr>
          <p:cNvCxnSpPr>
            <a:cxnSpLocks/>
          </p:cNvCxnSpPr>
          <p:nvPr/>
        </p:nvCxnSpPr>
        <p:spPr>
          <a:xfrm flipH="1">
            <a:off x="2689531" y="4665414"/>
            <a:ext cx="2" cy="88710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A59C6D-EA6B-AA41-9E7A-54C5FCDC7E07}"/>
              </a:ext>
            </a:extLst>
          </p:cNvPr>
          <p:cNvCxnSpPr>
            <a:cxnSpLocks/>
          </p:cNvCxnSpPr>
          <p:nvPr/>
        </p:nvCxnSpPr>
        <p:spPr>
          <a:xfrm>
            <a:off x="6174727" y="4614012"/>
            <a:ext cx="0" cy="9606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2406DE-DBC7-9147-B42F-DCFF69CBD7A3}"/>
              </a:ext>
            </a:extLst>
          </p:cNvPr>
          <p:cNvSpPr txBox="1"/>
          <p:nvPr/>
        </p:nvSpPr>
        <p:spPr>
          <a:xfrm>
            <a:off x="2101522" y="3734987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ru-RU" sz="1400" baseline="-250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ru-RU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mutants</a:t>
            </a:r>
            <a:endParaRPr lang="en-FR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0BEE5-222D-6F45-BEAE-EB256FF2F4E8}"/>
              </a:ext>
            </a:extLst>
          </p:cNvPr>
          <p:cNvSpPr txBox="1"/>
          <p:nvPr/>
        </p:nvSpPr>
        <p:spPr>
          <a:xfrm>
            <a:off x="5537416" y="3714200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ru-RU" sz="1400" baseline="-25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ru-RU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wild type</a:t>
            </a:r>
            <a:endParaRPr lang="en-FR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EAB76A-79E3-1744-A183-E08A1A2234DF}"/>
              </a:ext>
            </a:extLst>
          </p:cNvPr>
          <p:cNvSpPr txBox="1"/>
          <p:nvPr/>
        </p:nvSpPr>
        <p:spPr>
          <a:xfrm flipH="1">
            <a:off x="6174725" y="5152405"/>
            <a:ext cx="6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latin typeface="Symbol" pitchFamily="2" charset="2"/>
              </a:rPr>
              <a:t>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EEAD8-A37B-AF4C-92A8-64397BC703AF}"/>
              </a:ext>
            </a:extLst>
          </p:cNvPr>
          <p:cNvSpPr txBox="1"/>
          <p:nvPr/>
        </p:nvSpPr>
        <p:spPr>
          <a:xfrm flipH="1">
            <a:off x="2717236" y="5174515"/>
            <a:ext cx="6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latin typeface="Symbol" pitchFamily="2" charset="2"/>
              </a:rPr>
              <a:t>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7B3D32-9A2D-5543-9E7E-A7215B4D67CB}"/>
              </a:ext>
            </a:extLst>
          </p:cNvPr>
          <p:cNvSpPr txBox="1"/>
          <p:nvPr/>
        </p:nvSpPr>
        <p:spPr>
          <a:xfrm>
            <a:off x="7476020" y="355417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dirty="0">
                <a:latin typeface="Symbol" pitchFamily="2" charset="2"/>
              </a:rPr>
              <a:t>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AFD075-58B7-5C46-B21E-D086059B6FA3}"/>
              </a:ext>
            </a:extLst>
          </p:cNvPr>
          <p:cNvSpPr txBox="1"/>
          <p:nvPr/>
        </p:nvSpPr>
        <p:spPr>
          <a:xfrm flipH="1">
            <a:off x="404247" y="3687284"/>
            <a:ext cx="98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ymbol" pitchFamily="2" charset="2"/>
              </a:rPr>
              <a:t>k </a:t>
            </a:r>
            <a:r>
              <a:rPr lang="en-FR" sz="2000" dirty="0">
                <a:latin typeface="Symbol" pitchFamily="2" charset="2"/>
              </a:rPr>
              <a:t>(1-</a:t>
            </a:r>
            <a:r>
              <a:rPr lang="en-FR" sz="2000" dirty="0">
                <a:latin typeface="Cambria" panose="02040503050406030204" pitchFamily="18" charset="0"/>
              </a:rPr>
              <a:t>s</a:t>
            </a:r>
            <a:r>
              <a:rPr lang="en-FR" sz="2000" dirty="0">
                <a:latin typeface="Symbol" pitchFamily="2" charset="2"/>
              </a:rPr>
              <a:t>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57F82B5-9CF8-2E4D-8448-FCE4FD9E14DB}"/>
              </a:ext>
            </a:extLst>
          </p:cNvPr>
          <p:cNvSpPr txBox="1">
            <a:spLocks/>
          </p:cNvSpPr>
          <p:nvPr/>
        </p:nvSpPr>
        <p:spPr>
          <a:xfrm>
            <a:off x="3594110" y="516864"/>
            <a:ext cx="1781909" cy="739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N</a:t>
            </a:r>
            <a:r>
              <a:rPr lang="en-FR" sz="3200">
                <a:solidFill>
                  <a:schemeClr val="tx1"/>
                </a:solidFill>
                <a:latin typeface="Symbol" pitchFamily="2" charset="2"/>
              </a:rPr>
              <a:t> m </a:t>
            </a:r>
            <a:r>
              <a:rPr lang="ru-RU" sz="3200" dirty="0">
                <a:solidFill>
                  <a:schemeClr val="tx1"/>
                </a:solidFill>
                <a:latin typeface="Symbol" pitchFamily="2" charset="2"/>
              </a:rPr>
              <a:t> &gt;&gt; 1 </a:t>
            </a:r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617F50-E8AF-9C42-97C5-8A9C705F1C90}"/>
              </a:ext>
            </a:extLst>
          </p:cNvPr>
          <p:cNvSpPr txBox="1"/>
          <p:nvPr/>
        </p:nvSpPr>
        <p:spPr>
          <a:xfrm>
            <a:off x="4855034" y="248906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Более приспособленный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7CFAC8-D2F3-6E46-BF65-B353EE04B704}"/>
              </a:ext>
            </a:extLst>
          </p:cNvPr>
          <p:cNvSpPr txBox="1"/>
          <p:nvPr/>
        </p:nvSpPr>
        <p:spPr>
          <a:xfrm>
            <a:off x="5537416" y="1321075"/>
            <a:ext cx="7069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 </a:t>
            </a:r>
            <a:r>
              <a:rPr lang="ru-RU" dirty="0">
                <a:solidFill>
                  <a:srgbClr val="C00000"/>
                </a:solidFill>
              </a:rPr>
              <a:t>коэффициент селекции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latin typeface="Symbol" pitchFamily="2" charset="2"/>
              </a:rPr>
              <a:t>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вероятность мутации</a:t>
            </a:r>
          </a:p>
          <a:p>
            <a:r>
              <a:rPr lang="en-US" dirty="0">
                <a:latin typeface="+mj-lt"/>
              </a:rPr>
              <a:t>N</a:t>
            </a:r>
            <a:r>
              <a:rPr lang="ru-RU" dirty="0"/>
              <a:t> </a:t>
            </a:r>
            <a:r>
              <a:rPr lang="ru-RU" dirty="0">
                <a:solidFill>
                  <a:srgbClr val="C00000"/>
                </a:solidFill>
              </a:rPr>
              <a:t>число геномов в популяции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827D89D-7406-CF4F-87CD-65C45E67F00E}"/>
              </a:ext>
            </a:extLst>
          </p:cNvPr>
          <p:cNvSpPr txBox="1">
            <a:spLocks/>
          </p:cNvSpPr>
          <p:nvPr/>
        </p:nvSpPr>
        <p:spPr>
          <a:xfrm>
            <a:off x="404247" y="182406"/>
            <a:ext cx="65087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детерминистическая  эволюция</a:t>
            </a:r>
            <a:endParaRPr lang="en-FR" dirty="0"/>
          </a:p>
        </p:txBody>
      </p:sp>
      <p:sp>
        <p:nvSpPr>
          <p:cNvPr id="34" name="&quot;No&quot; Symbol 33">
            <a:extLst>
              <a:ext uri="{FF2B5EF4-FFF2-40B4-BE49-F238E27FC236}">
                <a16:creationId xmlns:a16="http://schemas.microsoft.com/office/drawing/2014/main" id="{AF33724D-8D6B-BD4F-BD17-01750EBF2584}"/>
              </a:ext>
            </a:extLst>
          </p:cNvPr>
          <p:cNvSpPr/>
          <p:nvPr/>
        </p:nvSpPr>
        <p:spPr>
          <a:xfrm>
            <a:off x="2440148" y="5757001"/>
            <a:ext cx="498764" cy="498764"/>
          </a:xfrm>
          <a:prstGeom prst="noSmoking">
            <a:avLst>
              <a:gd name="adj" fmla="val 4972"/>
            </a:avLst>
          </a:prstGeom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35" name="&quot;No&quot; Symbol 34">
            <a:extLst>
              <a:ext uri="{FF2B5EF4-FFF2-40B4-BE49-F238E27FC236}">
                <a16:creationId xmlns:a16="http://schemas.microsoft.com/office/drawing/2014/main" id="{701AE2C5-E8A7-F048-949E-F7300208F4AA}"/>
              </a:ext>
            </a:extLst>
          </p:cNvPr>
          <p:cNvSpPr/>
          <p:nvPr/>
        </p:nvSpPr>
        <p:spPr>
          <a:xfrm>
            <a:off x="5938595" y="5738927"/>
            <a:ext cx="498764" cy="498764"/>
          </a:xfrm>
          <a:prstGeom prst="noSmoking">
            <a:avLst>
              <a:gd name="adj" fmla="val 4972"/>
            </a:avLst>
          </a:prstGeom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79E06E-2127-7B4D-87E7-CF59F9A6A299}"/>
              </a:ext>
            </a:extLst>
          </p:cNvPr>
          <p:cNvSpPr txBox="1"/>
          <p:nvPr/>
        </p:nvSpPr>
        <p:spPr>
          <a:xfrm>
            <a:off x="7102937" y="346804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S. Wright 1930s</a:t>
            </a:r>
            <a:endParaRPr lang="en-RU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28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8FA-7E0D-294A-A9AA-157FE451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32" y="259492"/>
            <a:ext cx="9008918" cy="1660723"/>
          </a:xfrm>
        </p:spPr>
        <p:txBody>
          <a:bodyPr>
            <a:normAutofit fontScale="90000"/>
          </a:bodyPr>
          <a:lstStyle/>
          <a:p>
            <a:r>
              <a:rPr lang="ru-RU" dirty="0"/>
              <a:t>2.2. Эффективный размер популяции в среднем ВИЧ- инфицированном? </a:t>
            </a:r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D9CFF-F2E5-7B49-8642-426B3D5B277B}"/>
              </a:ext>
            </a:extLst>
          </p:cNvPr>
          <p:cNvSpPr txBox="1"/>
          <p:nvPr/>
        </p:nvSpPr>
        <p:spPr>
          <a:xfrm>
            <a:off x="350132" y="5849932"/>
            <a:ext cx="8101890" cy="86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Rouzine</a:t>
            </a:r>
            <a:r>
              <a:rPr lang="ru-RU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 &amp; Coffin, J. M. Linkage disequilibrium test implies a large effective population number for HIV in vivo. </a:t>
            </a:r>
            <a:r>
              <a:rPr lang="en-FR" sz="12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Proc Natl Acad Sci U S A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96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10758-10763</a:t>
            </a:r>
            <a:r>
              <a:rPr lang="ru-RU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(1999)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ru-RU" sz="1200" dirty="0">
              <a:solidFill>
                <a:srgbClr val="0432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Rouzine</a:t>
            </a:r>
            <a:r>
              <a:rPr lang="ru-RU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M., Coffin, J. M. &amp; Weinberger, L. S. Fifteen years later: hard and soft selection sweeps confirm a large population number for HIV in vivo. </a:t>
            </a:r>
            <a:r>
              <a:rPr lang="en-FR" sz="12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PLoS Genet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e1004179</a:t>
            </a:r>
            <a:r>
              <a:rPr lang="ru-RU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(2014). </a:t>
            </a:r>
            <a:endParaRPr lang="en-FR" sz="12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C3E5C9-789F-2F47-8703-8CC79836FD9A}"/>
              </a:ext>
            </a:extLst>
          </p:cNvPr>
          <p:cNvSpPr txBox="1">
            <a:spLocks/>
          </p:cNvSpPr>
          <p:nvPr/>
        </p:nvSpPr>
        <p:spPr>
          <a:xfrm>
            <a:off x="3787878" y="4154148"/>
            <a:ext cx="5177481" cy="739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Ответ: </a:t>
            </a:r>
            <a:r>
              <a:rPr lang="en-US" sz="3200" dirty="0">
                <a:solidFill>
                  <a:schemeClr val="tx1"/>
                </a:solidFill>
              </a:rPr>
              <a:t>N</a:t>
            </a:r>
            <a:r>
              <a:rPr lang="en-FR" sz="3200">
                <a:solidFill>
                  <a:schemeClr val="tx1"/>
                </a:solidFill>
                <a:latin typeface="Symbol" pitchFamily="2" charset="2"/>
              </a:rPr>
              <a:t> m </a:t>
            </a:r>
            <a:r>
              <a:rPr lang="ru-RU" sz="3200" dirty="0">
                <a:solidFill>
                  <a:schemeClr val="tx1"/>
                </a:solidFill>
                <a:latin typeface="Symbol" pitchFamily="2" charset="2"/>
              </a:rPr>
              <a:t> &gt; 7</a:t>
            </a:r>
            <a:r>
              <a:rPr lang="ru-RU" sz="3200" dirty="0">
                <a:latin typeface="Symbol" pitchFamily="2" charset="2"/>
              </a:rPr>
              <a:t>, </a:t>
            </a:r>
            <a:r>
              <a:rPr lang="en-US" sz="3200" dirty="0">
                <a:solidFill>
                  <a:schemeClr val="tx1"/>
                </a:solidFill>
              </a:rPr>
              <a:t>N</a:t>
            </a:r>
            <a:r>
              <a:rPr lang="en-FR" sz="3200">
                <a:solidFill>
                  <a:schemeClr val="tx1"/>
                </a:solidFill>
                <a:latin typeface="Symbol" pitchFamily="2" charset="2"/>
              </a:rPr>
              <a:t>  </a:t>
            </a:r>
            <a:r>
              <a:rPr lang="ru-RU" sz="3200" dirty="0">
                <a:solidFill>
                  <a:schemeClr val="tx1"/>
                </a:solidFill>
                <a:latin typeface="Symbol" pitchFamily="2" charset="2"/>
              </a:rPr>
              <a:t> &gt; 2</a:t>
            </a:r>
            <a:r>
              <a:rPr lang="ru-RU" sz="3200" baseline="30000" dirty="0">
                <a:solidFill>
                  <a:schemeClr val="tx1"/>
                </a:solidFill>
                <a:latin typeface="Symbol" pitchFamily="2" charset="2"/>
              </a:rPr>
              <a:t>.</a:t>
            </a:r>
            <a:r>
              <a:rPr lang="ru-RU" sz="3200" dirty="0">
                <a:solidFill>
                  <a:schemeClr val="tx1"/>
                </a:solidFill>
                <a:latin typeface="Symbol" pitchFamily="2" charset="2"/>
              </a:rPr>
              <a:t>10</a:t>
            </a:r>
            <a:r>
              <a:rPr lang="ru-RU" sz="3200" baseline="30000" dirty="0">
                <a:solidFill>
                  <a:schemeClr val="tx1"/>
                </a:solidFill>
                <a:latin typeface="Symbol" pitchFamily="2" charset="2"/>
              </a:rPr>
              <a:t>5</a:t>
            </a:r>
            <a:r>
              <a:rPr lang="ru-RU" sz="3200" dirty="0">
                <a:solidFill>
                  <a:schemeClr val="tx1"/>
                </a:solidFill>
                <a:latin typeface="Symbol" pitchFamily="2" charset="2"/>
              </a:rPr>
              <a:t> </a:t>
            </a:r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0CA72-BDC3-7948-9343-B723DE9CA2BD}"/>
              </a:ext>
            </a:extLst>
          </p:cNvPr>
          <p:cNvSpPr txBox="1"/>
          <p:nvPr/>
        </p:nvSpPr>
        <p:spPr>
          <a:xfrm>
            <a:off x="350132" y="5244451"/>
            <a:ext cx="799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Объясняет </a:t>
            </a:r>
            <a:r>
              <a:rPr lang="ru-RU" dirty="0" err="1"/>
              <a:t>резистивность</a:t>
            </a:r>
            <a:r>
              <a:rPr lang="ru-RU" dirty="0"/>
              <a:t> к </a:t>
            </a:r>
            <a:r>
              <a:rPr lang="ru-RU" dirty="0" err="1"/>
              <a:t>монотерапии</a:t>
            </a:r>
            <a:r>
              <a:rPr lang="ru-RU" dirty="0"/>
              <a:t>: много резистивных аллелей</a:t>
            </a:r>
            <a:endParaRPr lang="en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DA58F5-080E-7841-981A-6292C6375F76}"/>
              </a:ext>
            </a:extLst>
          </p:cNvPr>
          <p:cNvCxnSpPr/>
          <p:nvPr/>
        </p:nvCxnSpPr>
        <p:spPr>
          <a:xfrm>
            <a:off x="5552440" y="2221071"/>
            <a:ext cx="2586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A6D607-F74E-334F-999D-8FFF26263816}"/>
              </a:ext>
            </a:extLst>
          </p:cNvPr>
          <p:cNvSpPr/>
          <p:nvPr/>
        </p:nvSpPr>
        <p:spPr>
          <a:xfrm>
            <a:off x="6061379" y="2147329"/>
            <a:ext cx="147484" cy="1474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12C6E3-DAED-614A-BF80-FE3290C2C325}"/>
              </a:ext>
            </a:extLst>
          </p:cNvPr>
          <p:cNvSpPr/>
          <p:nvPr/>
        </p:nvSpPr>
        <p:spPr>
          <a:xfrm>
            <a:off x="7332763" y="2147329"/>
            <a:ext cx="147484" cy="1474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A68D7-74E4-5342-8447-05E1D52933CB}"/>
              </a:ext>
            </a:extLst>
          </p:cNvPr>
          <p:cNvSpPr txBox="1"/>
          <p:nvPr/>
        </p:nvSpPr>
        <p:spPr>
          <a:xfrm>
            <a:off x="5956311" y="1811551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FR"/>
              <a:t> </a:t>
            </a:r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00F710-31EB-0549-BCCE-62BD59E4061E}"/>
              </a:ext>
            </a:extLst>
          </p:cNvPr>
          <p:cNvSpPr txBox="1"/>
          <p:nvPr/>
        </p:nvSpPr>
        <p:spPr>
          <a:xfrm>
            <a:off x="7258767" y="18115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FR"/>
              <a:t> </a:t>
            </a:r>
            <a:endParaRPr lang="en-FR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9B7DD-0064-8849-B637-A1F0F2E8ECA1}"/>
              </a:ext>
            </a:extLst>
          </p:cNvPr>
          <p:cNvCxnSpPr/>
          <p:nvPr/>
        </p:nvCxnSpPr>
        <p:spPr>
          <a:xfrm>
            <a:off x="5552440" y="2725538"/>
            <a:ext cx="2586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D3B6ACC-A6B8-AD41-A6EC-AF03A365FECB}"/>
              </a:ext>
            </a:extLst>
          </p:cNvPr>
          <p:cNvSpPr/>
          <p:nvPr/>
        </p:nvSpPr>
        <p:spPr>
          <a:xfrm>
            <a:off x="6061379" y="2651796"/>
            <a:ext cx="147484" cy="1474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8C8BC1-5CD4-E64E-8915-21671D2EA2C3}"/>
              </a:ext>
            </a:extLst>
          </p:cNvPr>
          <p:cNvSpPr/>
          <p:nvPr/>
        </p:nvSpPr>
        <p:spPr>
          <a:xfrm>
            <a:off x="7332763" y="2651796"/>
            <a:ext cx="147484" cy="14748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AA6A47-1B03-2E41-94E6-4A4536DE0430}"/>
              </a:ext>
            </a:extLst>
          </p:cNvPr>
          <p:cNvGrpSpPr/>
          <p:nvPr/>
        </p:nvGrpSpPr>
        <p:grpSpPr>
          <a:xfrm>
            <a:off x="5552440" y="3613011"/>
            <a:ext cx="2586789" cy="161334"/>
            <a:chOff x="4700647" y="2941578"/>
            <a:chExt cx="2586789" cy="1613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598279-A5A4-784E-A2CE-C4F46A8FDA55}"/>
                </a:ext>
              </a:extLst>
            </p:cNvPr>
            <p:cNvCxnSpPr/>
            <p:nvPr/>
          </p:nvCxnSpPr>
          <p:spPr>
            <a:xfrm>
              <a:off x="4700647" y="3015320"/>
              <a:ext cx="25867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00A788-D9A5-7B4E-90B9-3C92B7456717}"/>
                </a:ext>
              </a:extLst>
            </p:cNvPr>
            <p:cNvSpPr/>
            <p:nvPr/>
          </p:nvSpPr>
          <p:spPr>
            <a:xfrm>
              <a:off x="6480970" y="2941578"/>
              <a:ext cx="147484" cy="147484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F9A77CB-10A4-D945-8A26-E367C79D0B94}"/>
                </a:ext>
              </a:extLst>
            </p:cNvPr>
            <p:cNvSpPr/>
            <p:nvPr/>
          </p:nvSpPr>
          <p:spPr>
            <a:xfrm>
              <a:off x="5220200" y="2955428"/>
              <a:ext cx="147484" cy="147484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F6CA0F3-0173-704C-9F2F-153B3F70DF16}"/>
              </a:ext>
            </a:extLst>
          </p:cNvPr>
          <p:cNvSpPr txBox="1"/>
          <p:nvPr/>
        </p:nvSpPr>
        <p:spPr>
          <a:xfrm>
            <a:off x="5963931" y="230086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FR"/>
              <a:t> </a:t>
            </a:r>
            <a:endParaRPr lang="en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047037-80B7-AD4C-A41D-738116653518}"/>
              </a:ext>
            </a:extLst>
          </p:cNvPr>
          <p:cNvSpPr txBox="1"/>
          <p:nvPr/>
        </p:nvSpPr>
        <p:spPr>
          <a:xfrm>
            <a:off x="7239178" y="23078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FR"/>
              <a:t> </a:t>
            </a:r>
            <a:endParaRPr lang="en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D366C9-4C0D-9341-B159-76BFE263DAFD}"/>
              </a:ext>
            </a:extLst>
          </p:cNvPr>
          <p:cNvSpPr txBox="1"/>
          <p:nvPr/>
        </p:nvSpPr>
        <p:spPr>
          <a:xfrm>
            <a:off x="5970281" y="327049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FR"/>
              <a:t> </a:t>
            </a:r>
            <a:endParaRPr lang="en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114467-DACE-5642-BCF0-6CCCCE0B9872}"/>
              </a:ext>
            </a:extLst>
          </p:cNvPr>
          <p:cNvSpPr txBox="1"/>
          <p:nvPr/>
        </p:nvSpPr>
        <p:spPr>
          <a:xfrm>
            <a:off x="7245528" y="32774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FR"/>
              <a:t> </a:t>
            </a:r>
            <a:endParaRPr lang="en-FR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D1DBC2-E5C6-204E-B7CF-C2D3EDFAEDE6}"/>
              </a:ext>
            </a:extLst>
          </p:cNvPr>
          <p:cNvGrpSpPr/>
          <p:nvPr/>
        </p:nvGrpSpPr>
        <p:grpSpPr>
          <a:xfrm>
            <a:off x="5552439" y="3102552"/>
            <a:ext cx="2586789" cy="147578"/>
            <a:chOff x="5676006" y="3389729"/>
            <a:chExt cx="2586789" cy="14757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02FB20A-6B49-E040-A26C-532700BC6819}"/>
                </a:ext>
              </a:extLst>
            </p:cNvPr>
            <p:cNvSpPr/>
            <p:nvPr/>
          </p:nvSpPr>
          <p:spPr>
            <a:xfrm>
              <a:off x="7467646" y="3389823"/>
              <a:ext cx="147484" cy="1474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E36377-6682-AE46-86AE-3AFBEFFD3936}"/>
                </a:ext>
              </a:extLst>
            </p:cNvPr>
            <p:cNvCxnSpPr/>
            <p:nvPr/>
          </p:nvCxnSpPr>
          <p:spPr>
            <a:xfrm>
              <a:off x="5676006" y="3463471"/>
              <a:ext cx="25867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F3C0EC-A0BB-7A47-8A66-7F30392C00FE}"/>
                </a:ext>
              </a:extLst>
            </p:cNvPr>
            <p:cNvSpPr/>
            <p:nvPr/>
          </p:nvSpPr>
          <p:spPr>
            <a:xfrm>
              <a:off x="6173629" y="3389729"/>
              <a:ext cx="147484" cy="147484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A3EECFC-AC90-6E49-8136-042DE9267741}"/>
              </a:ext>
            </a:extLst>
          </p:cNvPr>
          <p:cNvSpPr txBox="1"/>
          <p:nvPr/>
        </p:nvSpPr>
        <p:spPr>
          <a:xfrm>
            <a:off x="5957581" y="277013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FR"/>
              <a:t> </a:t>
            </a:r>
            <a:endParaRPr lang="en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77265E-1D18-4444-90AB-676F83517A92}"/>
              </a:ext>
            </a:extLst>
          </p:cNvPr>
          <p:cNvSpPr txBox="1"/>
          <p:nvPr/>
        </p:nvSpPr>
        <p:spPr>
          <a:xfrm>
            <a:off x="7239717" y="277013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FR"/>
              <a:t> </a:t>
            </a:r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ED4F0-9F86-724A-9D94-F9C890C1EC24}"/>
              </a:ext>
            </a:extLst>
          </p:cNvPr>
          <p:cNvSpPr txBox="1"/>
          <p:nvPr/>
        </p:nvSpPr>
        <p:spPr>
          <a:xfrm>
            <a:off x="183405" y="2276033"/>
            <a:ext cx="5399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Подсчитана доля наименее представленного</a:t>
            </a:r>
          </a:p>
          <a:p>
            <a:r>
              <a:rPr lang="ru-RU" dirty="0" err="1">
                <a:solidFill>
                  <a:srgbClr val="C00000"/>
                </a:solidFill>
              </a:rPr>
              <a:t>гаплотипа</a:t>
            </a:r>
            <a:r>
              <a:rPr lang="ru-RU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в экспериментальных данных</a:t>
            </a:r>
          </a:p>
          <a:p>
            <a:r>
              <a:rPr lang="ru-RU" dirty="0">
                <a:solidFill>
                  <a:srgbClr val="C00000"/>
                </a:solidFill>
              </a:rPr>
              <a:t>из 11 пациентов</a:t>
            </a:r>
            <a:r>
              <a:rPr lang="en-US" dirty="0">
                <a:solidFill>
                  <a:srgbClr val="C00000"/>
                </a:solidFill>
              </a:rPr>
              <a:t>.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632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8FA-7E0D-294A-A9AA-157FE451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67" y="288514"/>
            <a:ext cx="8637435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2.3. Вероятность рекомбинации ВИЧ?</a:t>
            </a:r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B7CE6-2F53-A240-B245-142BF7667C05}"/>
              </a:ext>
            </a:extLst>
          </p:cNvPr>
          <p:cNvSpPr txBox="1"/>
          <p:nvPr/>
        </p:nvSpPr>
        <p:spPr>
          <a:xfrm>
            <a:off x="939915" y="1522799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Монте Карло, </a:t>
            </a:r>
            <a:r>
              <a:rPr lang="ru-RU" dirty="0" err="1">
                <a:solidFill>
                  <a:srgbClr val="C00000"/>
                </a:solidFill>
              </a:rPr>
              <a:t>многолокусная</a:t>
            </a:r>
            <a:r>
              <a:rPr lang="ru-RU" dirty="0">
                <a:solidFill>
                  <a:srgbClr val="C00000"/>
                </a:solidFill>
              </a:rPr>
              <a:t> модель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A44A3-F4F6-0C4C-AC4F-FFB440C3250D}"/>
              </a:ext>
            </a:extLst>
          </p:cNvPr>
          <p:cNvSpPr txBox="1"/>
          <p:nvPr/>
        </p:nvSpPr>
        <p:spPr>
          <a:xfrm>
            <a:off x="401016" y="5874183"/>
            <a:ext cx="83419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Batorsky, R., Kearney, M. F., Palmer, S. E., Maldarelli, F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., Rouzine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 &amp; Coffin, J. M. </a:t>
            </a:r>
            <a:endParaRPr lang="ru-RU" sz="1400" dirty="0">
              <a:solidFill>
                <a:srgbClr val="0432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Estimate of effective recombination rate and average selection coefficient for HIV in chronic infection. </a:t>
            </a:r>
            <a:endParaRPr lang="ru-RU" sz="1400" dirty="0">
              <a:solidFill>
                <a:srgbClr val="0432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FR" sz="14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Proc Natl Acad Sci U S A </a:t>
            </a:r>
            <a:r>
              <a:rPr lang="en-FR" sz="14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108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5661-5666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(2011). </a:t>
            </a:r>
            <a:endParaRPr lang="en-FR" sz="14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21016A-A303-AF4D-BBF6-AF27CC01D14F}"/>
              </a:ext>
            </a:extLst>
          </p:cNvPr>
          <p:cNvSpPr/>
          <p:nvPr/>
        </p:nvSpPr>
        <p:spPr>
          <a:xfrm>
            <a:off x="1617641" y="3579395"/>
            <a:ext cx="441793" cy="438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1798D-F34E-3947-962E-ECB914B7ED92}"/>
              </a:ext>
            </a:extLst>
          </p:cNvPr>
          <p:cNvSpPr txBox="1"/>
          <p:nvPr/>
        </p:nvSpPr>
        <p:spPr>
          <a:xfrm>
            <a:off x="4856531" y="2728194"/>
            <a:ext cx="4065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>
                <a:solidFill>
                  <a:srgbClr val="C00000"/>
                </a:solidFill>
              </a:rPr>
              <a:t>LD ––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 err="1">
                <a:solidFill>
                  <a:srgbClr val="C00000"/>
                </a:solidFill>
              </a:rPr>
              <a:t>корреляци</a:t>
            </a:r>
            <a:r>
              <a:rPr lang="en-US" dirty="0">
                <a:solidFill>
                  <a:srgbClr val="C00000"/>
                </a:solidFill>
              </a:rPr>
              <a:t>q</a:t>
            </a:r>
            <a:r>
              <a:rPr lang="ru-RU" dirty="0">
                <a:solidFill>
                  <a:srgbClr val="C00000"/>
                </a:solidFill>
              </a:rPr>
              <a:t> между аллелями на паре локусов</a:t>
            </a:r>
            <a:endParaRPr lang="en-FR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63ADD2-A9B9-1245-B811-398B4EC37155}"/>
              </a:ext>
            </a:extLst>
          </p:cNvPr>
          <p:cNvCxnSpPr>
            <a:cxnSpLocks/>
          </p:cNvCxnSpPr>
          <p:nvPr/>
        </p:nvCxnSpPr>
        <p:spPr>
          <a:xfrm flipH="1">
            <a:off x="3612466" y="2943778"/>
            <a:ext cx="123609" cy="2360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D86EAC9-6009-0644-94F1-766C7FA1F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0" y="2142694"/>
            <a:ext cx="4223925" cy="33587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F5D0C5-FC47-EC4C-A808-170F973BF4AE}"/>
              </a:ext>
            </a:extLst>
          </p:cNvPr>
          <p:cNvSpPr/>
          <p:nvPr/>
        </p:nvSpPr>
        <p:spPr>
          <a:xfrm>
            <a:off x="0" y="5354519"/>
            <a:ext cx="939915" cy="392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C8704-14DC-C645-BD32-4894359F319B}"/>
              </a:ext>
            </a:extLst>
          </p:cNvPr>
          <p:cNvSpPr txBox="1"/>
          <p:nvPr/>
        </p:nvSpPr>
        <p:spPr>
          <a:xfrm>
            <a:off x="1838537" y="3189859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Данные из пациентов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BCACD1-F5D5-1940-8FFB-42F0B4042332}"/>
              </a:ext>
            </a:extLst>
          </p:cNvPr>
          <p:cNvSpPr txBox="1"/>
          <p:nvPr/>
        </p:nvSpPr>
        <p:spPr>
          <a:xfrm>
            <a:off x="5728499" y="4340079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</a:rPr>
              <a:t>Ответ: </a:t>
            </a:r>
            <a:r>
              <a:rPr lang="en-US" sz="2800" dirty="0"/>
              <a:t>r = 0.015</a:t>
            </a:r>
            <a:endParaRPr lang="en-RU" sz="2800" dirty="0"/>
          </a:p>
        </p:txBody>
      </p:sp>
    </p:spTree>
    <p:extLst>
      <p:ext uri="{BB962C8B-B14F-4D97-AF65-F5344CB8AC3E}">
        <p14:creationId xmlns:p14="http://schemas.microsoft.com/office/powerpoint/2010/main" val="2362050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8FA-7E0D-294A-A9AA-157FE451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02086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3.1. Как генетическое сцепление влияет на адаптацию?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9759A-A6CB-7347-A6C9-E6802EBC0C5B}"/>
              </a:ext>
            </a:extLst>
          </p:cNvPr>
          <p:cNvSpPr txBox="1"/>
          <p:nvPr/>
        </p:nvSpPr>
        <p:spPr>
          <a:xfrm>
            <a:off x="1572230" y="2761047"/>
            <a:ext cx="4745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Ответ (основная часть доклада)</a:t>
            </a:r>
            <a:endParaRPr lang="en-RU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25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A092-84F5-4642-A991-C6EA6506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445370"/>
            <a:ext cx="8843963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3.2. А если коэффициент отбора меняется между локусами? </a:t>
            </a:r>
            <a:endParaRPr lang="en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C1BB2-C75E-3944-9DC1-733998A134DC}"/>
              </a:ext>
            </a:extLst>
          </p:cNvPr>
          <p:cNvSpPr/>
          <p:nvPr/>
        </p:nvSpPr>
        <p:spPr>
          <a:xfrm>
            <a:off x="4800600" y="2239239"/>
            <a:ext cx="845671" cy="3476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3769E-C56C-FA40-9330-C7EBCD9FEAEE}"/>
              </a:ext>
            </a:extLst>
          </p:cNvPr>
          <p:cNvSpPr txBox="1"/>
          <p:nvPr/>
        </p:nvSpPr>
        <p:spPr>
          <a:xfrm>
            <a:off x="275321" y="5346294"/>
            <a:ext cx="85933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Good, B. H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., Rouzine, I. M.</a:t>
            </a:r>
            <a:r>
              <a:rPr lang="en-FR" sz="1400" b="1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Balick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D. J., Hallatschek, O. 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&amp; Desai</a:t>
            </a: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M. M. Distribution of fixed 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beneficial mutations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 the rate of adaptation in asexual populations. </a:t>
            </a:r>
            <a:r>
              <a:rPr lang="en-FR" sz="14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Proc Natl Acad Sci U S A </a:t>
            </a:r>
            <a:r>
              <a:rPr lang="en-FR" sz="14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109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4950-4955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(2012). </a:t>
            </a:r>
            <a:endParaRPr lang="en-FR" sz="14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14E01-8893-6940-94F3-DE310FADF579}"/>
              </a:ext>
            </a:extLst>
          </p:cNvPr>
          <p:cNvSpPr txBox="1"/>
          <p:nvPr/>
        </p:nvSpPr>
        <p:spPr>
          <a:xfrm>
            <a:off x="323121" y="2869433"/>
            <a:ext cx="859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Ответ: то же самое, если распределение</a:t>
            </a:r>
            <a:r>
              <a:rPr lang="ru-RU" dirty="0"/>
              <a:t> </a:t>
            </a:r>
            <a:r>
              <a:rPr lang="en-US" dirty="0"/>
              <a:t>s </a:t>
            </a:r>
            <a:r>
              <a:rPr lang="ru-RU" dirty="0">
                <a:solidFill>
                  <a:srgbClr val="C00000"/>
                </a:solidFill>
              </a:rPr>
              <a:t>спадает быстрее экспоненциального.</a:t>
            </a:r>
          </a:p>
          <a:p>
            <a:endParaRPr lang="ru-RU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Вместо </a:t>
            </a:r>
            <a:r>
              <a:rPr lang="en-US" dirty="0"/>
              <a:t>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, подставляется его эффективное значение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ru-RU" dirty="0">
                <a:solidFill>
                  <a:srgbClr val="C00000"/>
                </a:solidFill>
              </a:rPr>
              <a:t> полученное аналитически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тремя независимыми методами (</a:t>
            </a:r>
            <a:r>
              <a:rPr lang="ru-RU" dirty="0" err="1">
                <a:solidFill>
                  <a:srgbClr val="C00000"/>
                </a:solidFill>
              </a:rPr>
              <a:t>Рузина</a:t>
            </a:r>
            <a:r>
              <a:rPr lang="ru-RU" dirty="0">
                <a:solidFill>
                  <a:srgbClr val="C00000"/>
                </a:solidFill>
              </a:rPr>
              <a:t>, </a:t>
            </a:r>
            <a:r>
              <a:rPr lang="ru-RU" dirty="0" err="1">
                <a:solidFill>
                  <a:srgbClr val="C00000"/>
                </a:solidFill>
              </a:rPr>
              <a:t>Балика</a:t>
            </a:r>
            <a:r>
              <a:rPr lang="ru-RU" dirty="0">
                <a:solidFill>
                  <a:srgbClr val="C00000"/>
                </a:solidFill>
              </a:rPr>
              <a:t> и </a:t>
            </a:r>
            <a:r>
              <a:rPr lang="ru-RU" dirty="0" err="1">
                <a:solidFill>
                  <a:srgbClr val="C00000"/>
                </a:solidFill>
              </a:rPr>
              <a:t>Халачека</a:t>
            </a:r>
            <a:r>
              <a:rPr lang="ru-RU" dirty="0">
                <a:solidFill>
                  <a:srgbClr val="C00000"/>
                </a:solidFill>
              </a:rPr>
              <a:t>).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047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A092-84F5-4642-A991-C6EA6506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17" y="223744"/>
            <a:ext cx="8606947" cy="1393669"/>
          </a:xfrm>
        </p:spPr>
        <p:txBody>
          <a:bodyPr>
            <a:normAutofit fontScale="90000"/>
          </a:bodyPr>
          <a:lstStyle/>
          <a:p>
            <a:r>
              <a:rPr lang="ru-RU" dirty="0"/>
              <a:t>4.1. Эффект рекомбинации на адаптацию? </a:t>
            </a:r>
            <a:br>
              <a:rPr lang="ru-RU" dirty="0"/>
            </a:b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5EB21-F2D4-9540-A8BD-50D2884F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409" y="920578"/>
            <a:ext cx="2819400" cy="133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D222CA-CA24-7546-A187-9D6E49B338C1}"/>
              </a:ext>
            </a:extLst>
          </p:cNvPr>
          <p:cNvSpPr txBox="1"/>
          <p:nvPr/>
        </p:nvSpPr>
        <p:spPr>
          <a:xfrm>
            <a:off x="492909" y="6280585"/>
            <a:ext cx="8111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Rouzine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 &amp; Coffin, J. M. Evolution of human immunodeficiency virus under selection and weak recombination. </a:t>
            </a:r>
            <a:r>
              <a:rPr lang="en-FR" sz="12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Genetics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170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7-18</a:t>
            </a:r>
            <a:r>
              <a:rPr lang="ru-RU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(2005). </a:t>
            </a:r>
            <a:endParaRPr lang="en-FR" sz="12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726B7-7ED7-B44B-8147-07B24A50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8" y="4922989"/>
            <a:ext cx="7518141" cy="6312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BD771E-65D7-B243-874F-2468D16CF058}"/>
              </a:ext>
            </a:extLst>
          </p:cNvPr>
          <p:cNvSpPr txBox="1"/>
          <p:nvPr/>
        </p:nvSpPr>
        <p:spPr>
          <a:xfrm>
            <a:off x="897048" y="4311829"/>
            <a:ext cx="19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Модель 1 локуса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697F4834-4099-CC4A-AEBB-37D081117444}"/>
              </a:ext>
            </a:extLst>
          </p:cNvPr>
          <p:cNvSpPr/>
          <p:nvPr/>
        </p:nvSpPr>
        <p:spPr>
          <a:xfrm rot="5400000">
            <a:off x="1787696" y="4368910"/>
            <a:ext cx="271705" cy="95596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78402-93AA-504A-A144-EB92BD7F5851}"/>
              </a:ext>
            </a:extLst>
          </p:cNvPr>
          <p:cNvSpPr txBox="1"/>
          <p:nvPr/>
        </p:nvSpPr>
        <p:spPr>
          <a:xfrm>
            <a:off x="2807636" y="4329755"/>
            <a:ext cx="303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Эффект сцепления локусов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D36FD78C-A6FE-A34C-9526-771A6B1AB33B}"/>
              </a:ext>
            </a:extLst>
          </p:cNvPr>
          <p:cNvSpPr/>
          <p:nvPr/>
        </p:nvSpPr>
        <p:spPr>
          <a:xfrm rot="5400000">
            <a:off x="3928327" y="3902608"/>
            <a:ext cx="271705" cy="1974308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45789D-11AE-1D41-BB43-0BFD4A756C4D}"/>
              </a:ext>
            </a:extLst>
          </p:cNvPr>
          <p:cNvSpPr txBox="1"/>
          <p:nvPr/>
        </p:nvSpPr>
        <p:spPr>
          <a:xfrm>
            <a:off x="897048" y="139027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начальное разнообразие, </a:t>
            </a:r>
            <a:r>
              <a:rPr lang="en-US" sz="1800" cap="none" dirty="0">
                <a:latin typeface="Symbol" pitchFamily="2" charset="2"/>
              </a:rPr>
              <a:t>m</a:t>
            </a:r>
            <a:r>
              <a:rPr lang="ru-RU" sz="1800" dirty="0"/>
              <a:t>=0</a:t>
            </a:r>
          </a:p>
          <a:p>
            <a:r>
              <a:rPr lang="ru-RU" dirty="0"/>
              <a:t>геномы не коррелируют</a:t>
            </a:r>
            <a:endParaRPr lang="en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4D301-724E-C74F-89CF-7E206A0B70AD}"/>
              </a:ext>
            </a:extLst>
          </p:cNvPr>
          <p:cNvSpPr txBox="1"/>
          <p:nvPr/>
        </p:nvSpPr>
        <p:spPr>
          <a:xfrm>
            <a:off x="291416" y="5696675"/>
            <a:ext cx="8313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Рекомбинация куда эффективнее мутации!. 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28A1F-3CF6-6B40-8BBF-342F333ED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88" y="2697128"/>
            <a:ext cx="8216900" cy="9271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6CE0B5F-0C63-1E4A-A6CF-45A88F8627F5}"/>
              </a:ext>
            </a:extLst>
          </p:cNvPr>
          <p:cNvSpPr/>
          <p:nvPr/>
        </p:nvSpPr>
        <p:spPr>
          <a:xfrm>
            <a:off x="6845643" y="3039762"/>
            <a:ext cx="1240166" cy="3892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45C52-AC5B-074D-A505-E9BAB923FDC4}"/>
              </a:ext>
            </a:extLst>
          </p:cNvPr>
          <p:cNvSpPr txBox="1"/>
          <p:nvPr/>
        </p:nvSpPr>
        <p:spPr>
          <a:xfrm>
            <a:off x="6613948" y="3485998"/>
            <a:ext cx="253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Вариация к потомства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378FF-BFAE-1842-8855-CCCB1D46B190}"/>
              </a:ext>
            </a:extLst>
          </p:cNvPr>
          <p:cNvSpPr txBox="1"/>
          <p:nvPr/>
        </p:nvSpPr>
        <p:spPr>
          <a:xfrm>
            <a:off x="599320" y="3547661"/>
            <a:ext cx="394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генерация </a:t>
            </a:r>
            <a:r>
              <a:rPr lang="ru-RU" dirty="0" err="1">
                <a:solidFill>
                  <a:srgbClr val="C00000"/>
                </a:solidFill>
              </a:rPr>
              <a:t>рекомбинантов</a:t>
            </a:r>
            <a:r>
              <a:rPr lang="ru-RU" dirty="0">
                <a:solidFill>
                  <a:srgbClr val="C00000"/>
                </a:solidFill>
              </a:rPr>
              <a:t> в класс </a:t>
            </a:r>
            <a:r>
              <a:rPr lang="ru-RU" dirty="0"/>
              <a:t>к</a:t>
            </a:r>
            <a:endParaRPr lang="en-R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DD0B68-E890-5541-A7AD-648EBA46CD8B}"/>
              </a:ext>
            </a:extLst>
          </p:cNvPr>
          <p:cNvCxnSpPr/>
          <p:nvPr/>
        </p:nvCxnSpPr>
        <p:spPr>
          <a:xfrm flipV="1">
            <a:off x="1030147" y="3333793"/>
            <a:ext cx="312516" cy="19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F5A9EB-2C23-1144-8710-0A74B0029195}"/>
              </a:ext>
            </a:extLst>
          </p:cNvPr>
          <p:cNvSpPr txBox="1"/>
          <p:nvPr/>
        </p:nvSpPr>
        <p:spPr>
          <a:xfrm>
            <a:off x="218288" y="3965313"/>
            <a:ext cx="289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432FF"/>
                </a:solidFill>
              </a:rPr>
              <a:t>Ответ для частоты замен:</a:t>
            </a:r>
            <a:endParaRPr lang="en-RU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25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2" grpId="0"/>
      <p:bldP spid="24" grpId="0" animBg="1"/>
      <p:bldP spid="15" grpId="0"/>
      <p:bldP spid="5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A092-84F5-4642-A991-C6EA6506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5541"/>
            <a:ext cx="7886700" cy="994172"/>
          </a:xfrm>
        </p:spPr>
        <p:txBody>
          <a:bodyPr>
            <a:normAutofit/>
          </a:bodyPr>
          <a:lstStyle/>
          <a:p>
            <a:r>
              <a:rPr lang="ru-RU" dirty="0"/>
              <a:t>4.2. Эффект общих предков</a:t>
            </a:r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273C6-5D42-054F-9877-FCBD8E2A9ABB}"/>
              </a:ext>
            </a:extLst>
          </p:cNvPr>
          <p:cNvSpPr txBox="1"/>
          <p:nvPr/>
        </p:nvSpPr>
        <p:spPr>
          <a:xfrm>
            <a:off x="288561" y="5062600"/>
            <a:ext cx="8566878" cy="125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25"/>
              </a:spcAft>
            </a:pP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Gheorghiu-Svirschevski, S</a:t>
            </a:r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., Rouzine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 &amp; Coffin, J. M. Increasing sequence correlation limits the efficiency of recombination in a multisite evolution model. </a:t>
            </a:r>
            <a:r>
              <a:rPr lang="en-FR" sz="12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Mol Biol Evol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24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574-586 (2007). </a:t>
            </a:r>
            <a:endParaRPr lang="en-FR" sz="12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225"/>
              </a:spcAft>
            </a:pPr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Rouzine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 &amp; Coffin, J. M. Highly fit ancestors of a partly sexual haploid population. </a:t>
            </a:r>
            <a:r>
              <a:rPr lang="en-FR" sz="12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Theor Popul Biol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71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239- 250</a:t>
            </a:r>
            <a:r>
              <a:rPr lang="ru-RU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(2007). </a:t>
            </a:r>
            <a:endParaRPr lang="ru-RU" sz="1200" dirty="0">
              <a:solidFill>
                <a:srgbClr val="0432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Rouzine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 &amp; Coffin, J. M. Multi-site adaptation in the presence of infrequent recombination. </a:t>
            </a:r>
            <a:r>
              <a:rPr lang="en-FR" sz="12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Theor Popul Biol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77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189-204 (2010). </a:t>
            </a:r>
            <a:endParaRPr lang="en-FR" sz="105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8E8BC-6148-C64B-8121-E2EE94006F34}"/>
              </a:ext>
            </a:extLst>
          </p:cNvPr>
          <p:cNvSpPr txBox="1"/>
          <p:nvPr/>
        </p:nvSpPr>
        <p:spPr>
          <a:xfrm>
            <a:off x="117112" y="1758327"/>
            <a:ext cx="85668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3.1 обобщена, чтобы учесть родство родителей и корреляцию их геномов</a:t>
            </a:r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ru-RU" dirty="0">
                <a:solidFill>
                  <a:srgbClr val="C00000"/>
                </a:solidFill>
              </a:rPr>
              <a:t> 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endParaRPr lang="ru-RU" dirty="0"/>
          </a:p>
          <a:p>
            <a:endParaRPr lang="ru-RU" dirty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Вычислена динамика накопления родственных локусов </a:t>
            </a:r>
            <a:r>
              <a:rPr lang="en-US" i="1" dirty="0"/>
              <a:t>C,  C</a:t>
            </a:r>
            <a:r>
              <a:rPr lang="en-US" i="1" baseline="-25000" dirty="0"/>
              <a:t>loss</a:t>
            </a:r>
            <a:endParaRPr lang="ru-RU" dirty="0"/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Ответ: родство уменьшает эффективность рекомбинации при малых </a:t>
            </a:r>
            <a:r>
              <a:rPr lang="en-US" i="1" dirty="0"/>
              <a:t>Nr</a:t>
            </a:r>
            <a:r>
              <a:rPr lang="ru-RU" dirty="0">
                <a:solidFill>
                  <a:srgbClr val="C00000"/>
                </a:solidFill>
              </a:rPr>
              <a:t>  и делает зависимость от </a:t>
            </a:r>
            <a:r>
              <a:rPr lang="en-US" i="1" dirty="0"/>
              <a:t>Nr</a:t>
            </a: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ru-RU" dirty="0">
                <a:solidFill>
                  <a:srgbClr val="C00000"/>
                </a:solidFill>
              </a:rPr>
              <a:t>более резкой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ECF71-C13C-D144-8120-7144D0B11E16}"/>
              </a:ext>
            </a:extLst>
          </p:cNvPr>
          <p:cNvSpPr txBox="1"/>
          <p:nvPr/>
        </p:nvSpPr>
        <p:spPr>
          <a:xfrm>
            <a:off x="117112" y="2220124"/>
            <a:ext cx="747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Вариация </a:t>
            </a:r>
            <a:r>
              <a:rPr lang="ru-RU" i="1" dirty="0"/>
              <a:t>к</a:t>
            </a:r>
            <a:r>
              <a:rPr lang="ru-RU" dirty="0">
                <a:solidFill>
                  <a:srgbClr val="C00000"/>
                </a:solidFill>
              </a:rPr>
              <a:t> потомства вокруг среднего двух родителей уменьшается:</a:t>
            </a:r>
            <a:endParaRPr lang="en-RU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3989A-2B9C-8D42-BAAF-43C3A6D91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1" y="2764707"/>
            <a:ext cx="6159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0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A092-84F5-4642-A991-C6EA6506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5" y="25851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5.1. След </a:t>
            </a:r>
            <a:r>
              <a:rPr lang="ru-RU" dirty="0" err="1"/>
              <a:t>эпистаза</a:t>
            </a:r>
            <a:r>
              <a:rPr lang="ru-RU" dirty="0"/>
              <a:t> в геномных данных</a:t>
            </a:r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8B756E-9801-3247-A29A-652EE39F7A97}"/>
              </a:ext>
            </a:extLst>
          </p:cNvPr>
          <p:cNvSpPr txBox="1"/>
          <p:nvPr/>
        </p:nvSpPr>
        <p:spPr>
          <a:xfrm>
            <a:off x="234042" y="5994877"/>
            <a:ext cx="86759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Pedruzzi, G., Barlukova, A. 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&amp; Rouzine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 Evolutionary footprint of epistasis. </a:t>
            </a:r>
            <a:r>
              <a:rPr lang="en-FR" sz="14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PLoS Comput Biol </a:t>
            </a:r>
            <a:r>
              <a:rPr lang="en-FR" sz="14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e1006426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(2018). </a:t>
            </a:r>
            <a:endParaRPr lang="en-FR" sz="14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28B8A-BB89-6345-A0B5-D3F7A6B3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5" y="3905003"/>
            <a:ext cx="2495336" cy="13287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EF9DB1-DD1C-C44A-AABF-869BFBB82BF3}"/>
              </a:ext>
            </a:extLst>
          </p:cNvPr>
          <p:cNvSpPr txBox="1"/>
          <p:nvPr/>
        </p:nvSpPr>
        <p:spPr>
          <a:xfrm>
            <a:off x="378381" y="5397628"/>
            <a:ext cx="376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Проверено методом Монте Карло!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373B4-A63B-DC47-BFA2-9C2166AA9B3A}"/>
              </a:ext>
            </a:extLst>
          </p:cNvPr>
          <p:cNvSpPr txBox="1"/>
          <p:nvPr/>
        </p:nvSpPr>
        <p:spPr>
          <a:xfrm>
            <a:off x="3007687" y="4246230"/>
            <a:ext cx="299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f</a:t>
            </a:r>
            <a:r>
              <a:rPr lang="en-US" i="1" baseline="-25000" dirty="0" err="1">
                <a:solidFill>
                  <a:srgbClr val="C00000"/>
                </a:solidFill>
              </a:rPr>
              <a:t>ij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доля </a:t>
            </a:r>
            <a:r>
              <a:rPr lang="ru-RU" dirty="0" err="1">
                <a:solidFill>
                  <a:srgbClr val="C00000"/>
                </a:solidFill>
              </a:rPr>
              <a:t>гаплотипа</a:t>
            </a:r>
            <a:r>
              <a:rPr lang="ru-RU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ij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в популяции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b="1" dirty="0">
                <a:solidFill>
                  <a:srgbClr val="C00000"/>
                </a:solidFill>
              </a:rPr>
              <a:t>усредненная</a:t>
            </a:r>
          </a:p>
          <a:p>
            <a:r>
              <a:rPr lang="ru-RU" b="1" dirty="0">
                <a:solidFill>
                  <a:srgbClr val="C00000"/>
                </a:solidFill>
              </a:rPr>
              <a:t>по ансамблю </a:t>
            </a:r>
            <a:endParaRPr lang="en-RU" b="1" dirty="0">
              <a:solidFill>
                <a:srgbClr val="C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0A88DF-5CB3-7F43-AF84-BA84CBD1E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" y="2069111"/>
            <a:ext cx="60198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BD229E-E73B-9E42-A999-460169F9A5A6}"/>
              </a:ext>
            </a:extLst>
          </p:cNvPr>
          <p:cNvSpPr txBox="1"/>
          <p:nvPr/>
        </p:nvSpPr>
        <p:spPr>
          <a:xfrm>
            <a:off x="41943" y="1330187"/>
            <a:ext cx="486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Логарифм числа потомства одного генома </a:t>
            </a:r>
            <a:r>
              <a:rPr lang="en-US" i="1" dirty="0"/>
              <a:t>W</a:t>
            </a:r>
            <a:endParaRPr lang="en-RU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694BBC-5609-2149-8CF5-574ED49B30AE}"/>
              </a:ext>
            </a:extLst>
          </p:cNvPr>
          <p:cNvSpPr txBox="1"/>
          <p:nvPr/>
        </p:nvSpPr>
        <p:spPr>
          <a:xfrm>
            <a:off x="1165690" y="1674503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аллель 0 или 1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0A45D2-E6DF-3844-BCC3-6A4C0434627F}"/>
              </a:ext>
            </a:extLst>
          </p:cNvPr>
          <p:cNvSpPr txBox="1"/>
          <p:nvPr/>
        </p:nvSpPr>
        <p:spPr>
          <a:xfrm>
            <a:off x="4501587" y="1674503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связь</a:t>
            </a:r>
            <a:r>
              <a:rPr lang="en-US" dirty="0"/>
              <a:t> </a:t>
            </a:r>
            <a:r>
              <a:rPr lang="ru-RU" dirty="0">
                <a:solidFill>
                  <a:srgbClr val="C00000"/>
                </a:solidFill>
              </a:rPr>
              <a:t>0 или 1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BF5D2A-EC6E-254E-9776-546DFBA4A816}"/>
              </a:ext>
            </a:extLst>
          </p:cNvPr>
          <p:cNvSpPr txBox="1"/>
          <p:nvPr/>
        </p:nvSpPr>
        <p:spPr>
          <a:xfrm>
            <a:off x="385401" y="3248443"/>
            <a:ext cx="3687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Ответ для медленной адаптации </a:t>
            </a:r>
          </a:p>
          <a:p>
            <a:r>
              <a:rPr lang="ru-RU" dirty="0">
                <a:solidFill>
                  <a:srgbClr val="C00000"/>
                </a:solidFill>
              </a:rPr>
              <a:t>изолированных пар (А на рис.):</a:t>
            </a:r>
            <a:endParaRPr lang="en-RU" dirty="0">
              <a:solidFill>
                <a:srgbClr val="C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0E4722-D002-2742-8AAD-9E12FC9AD90C}"/>
              </a:ext>
            </a:extLst>
          </p:cNvPr>
          <p:cNvGrpSpPr/>
          <p:nvPr/>
        </p:nvGrpSpPr>
        <p:grpSpPr>
          <a:xfrm>
            <a:off x="5779872" y="3045723"/>
            <a:ext cx="3307893" cy="2903712"/>
            <a:chOff x="5779872" y="3045723"/>
            <a:chExt cx="3307893" cy="29037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1077D-A914-3D45-9050-1E88B1AD4EE6}"/>
                </a:ext>
              </a:extLst>
            </p:cNvPr>
            <p:cNvSpPr/>
            <p:nvPr/>
          </p:nvSpPr>
          <p:spPr>
            <a:xfrm>
              <a:off x="6158776" y="5484825"/>
              <a:ext cx="2309813" cy="143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3D0E3-2F29-1146-9398-A8188C0994FF}"/>
                </a:ext>
              </a:extLst>
            </p:cNvPr>
            <p:cNvSpPr/>
            <p:nvPr/>
          </p:nvSpPr>
          <p:spPr>
            <a:xfrm>
              <a:off x="7197868" y="3169137"/>
              <a:ext cx="498764" cy="55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3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8EF61E-C849-3040-91B1-67E505013D91}"/>
                </a:ext>
              </a:extLst>
            </p:cNvPr>
            <p:cNvSpPr/>
            <p:nvPr/>
          </p:nvSpPr>
          <p:spPr>
            <a:xfrm>
              <a:off x="6814918" y="3205127"/>
              <a:ext cx="498764" cy="55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35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CD1DF1-00CD-AB43-8D6B-9E08FF47A0F6}"/>
                </a:ext>
              </a:extLst>
            </p:cNvPr>
            <p:cNvGrpSpPr/>
            <p:nvPr/>
          </p:nvGrpSpPr>
          <p:grpSpPr>
            <a:xfrm>
              <a:off x="5935112" y="3593793"/>
              <a:ext cx="2839461" cy="2355642"/>
              <a:chOff x="7575553" y="2493375"/>
              <a:chExt cx="3785948" cy="31408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DE6FE1B-4ECD-4E4A-A0CF-4257A5644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5553" y="2493375"/>
                <a:ext cx="3785948" cy="3140856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D265B4D-397D-EE41-BD3D-383380CD4457}"/>
                  </a:ext>
                </a:extLst>
              </p:cNvPr>
              <p:cNvSpPr/>
              <p:nvPr/>
            </p:nvSpPr>
            <p:spPr>
              <a:xfrm>
                <a:off x="8316716" y="2913913"/>
                <a:ext cx="609601" cy="581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 sz="135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064F7D-69DC-214E-872E-284B98AA005C}"/>
                </a:ext>
              </a:extLst>
            </p:cNvPr>
            <p:cNvSpPr txBox="1"/>
            <p:nvPr/>
          </p:nvSpPr>
          <p:spPr>
            <a:xfrm>
              <a:off x="8315325" y="3354669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</a:rPr>
                <a:t>А</a:t>
              </a:r>
              <a:endParaRPr lang="en-RU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584098-4C53-A347-8228-B8B2FB66634B}"/>
                </a:ext>
              </a:extLst>
            </p:cNvPr>
            <p:cNvSpPr txBox="1"/>
            <p:nvPr/>
          </p:nvSpPr>
          <p:spPr>
            <a:xfrm>
              <a:off x="7888665" y="3354669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652E"/>
                  </a:solidFill>
                </a:rPr>
                <a:t>C</a:t>
              </a:r>
              <a:endParaRPr lang="en-RU" dirty="0">
                <a:solidFill>
                  <a:srgbClr val="00652E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121862-9015-234C-889F-26FFB25B7BCC}"/>
                </a:ext>
              </a:extLst>
            </p:cNvPr>
            <p:cNvSpPr txBox="1"/>
            <p:nvPr/>
          </p:nvSpPr>
          <p:spPr>
            <a:xfrm>
              <a:off x="7504057" y="389477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40FF"/>
                  </a:solidFill>
                </a:rPr>
                <a:t>B</a:t>
              </a:r>
              <a:endParaRPr lang="en-RU" dirty="0">
                <a:solidFill>
                  <a:srgbClr val="FF40F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13C8F2-0071-304E-AB5F-B7AF818130BB}"/>
                </a:ext>
              </a:extLst>
            </p:cNvPr>
            <p:cNvSpPr txBox="1"/>
            <p:nvPr/>
          </p:nvSpPr>
          <p:spPr>
            <a:xfrm>
              <a:off x="7205328" y="3466042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FA5F93-5EC8-4049-9752-08C45473AC3B}"/>
                </a:ext>
              </a:extLst>
            </p:cNvPr>
            <p:cNvSpPr txBox="1"/>
            <p:nvPr/>
          </p:nvSpPr>
          <p:spPr>
            <a:xfrm>
              <a:off x="7510194" y="3539335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</a:rPr>
                <a:t>E</a:t>
              </a:r>
              <a:endParaRPr lang="en-RU" dirty="0">
                <a:solidFill>
                  <a:srgbClr val="0432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240577-A706-4849-A6CB-FAC9E0C3504D}"/>
                </a:ext>
              </a:extLst>
            </p:cNvPr>
            <p:cNvSpPr txBox="1"/>
            <p:nvPr/>
          </p:nvSpPr>
          <p:spPr>
            <a:xfrm>
              <a:off x="5779872" y="3045723"/>
              <a:ext cx="3307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C00000"/>
                  </a:solidFill>
                </a:rPr>
                <a:t>Зависимость от топологии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i="1" dirty="0" err="1"/>
                <a:t>Tij</a:t>
              </a:r>
              <a:endParaRPr lang="en-RU" i="1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B830D3-C5CD-4D4F-865F-289804FA649D}"/>
              </a:ext>
            </a:extLst>
          </p:cNvPr>
          <p:cNvSpPr txBox="1"/>
          <p:nvPr/>
        </p:nvSpPr>
        <p:spPr>
          <a:xfrm>
            <a:off x="58428" y="2770086"/>
            <a:ext cx="48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Максимум энтропии при фиксированном </a:t>
            </a:r>
            <a:r>
              <a:rPr lang="en-US" i="1" dirty="0">
                <a:solidFill>
                  <a:srgbClr val="C00000"/>
                </a:solidFill>
              </a:rPr>
              <a:t>W</a:t>
            </a:r>
            <a:endParaRPr lang="en-RU" i="1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29DFBE-6E80-5347-911A-3F393B0A36EA}"/>
              </a:ext>
            </a:extLst>
          </p:cNvPr>
          <p:cNvCxnSpPr>
            <a:cxnSpLocks/>
          </p:cNvCxnSpPr>
          <p:nvPr/>
        </p:nvCxnSpPr>
        <p:spPr>
          <a:xfrm flipH="1">
            <a:off x="1566895" y="2013344"/>
            <a:ext cx="354647" cy="13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5853CD-8DE5-FB40-9A7A-D888E4AB9A8B}"/>
              </a:ext>
            </a:extLst>
          </p:cNvPr>
          <p:cNvCxnSpPr>
            <a:cxnSpLocks/>
          </p:cNvCxnSpPr>
          <p:nvPr/>
        </p:nvCxnSpPr>
        <p:spPr>
          <a:xfrm flipH="1">
            <a:off x="5823240" y="2022078"/>
            <a:ext cx="75961" cy="157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6802357-FB4A-E141-AA04-089D0FA79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350" y="993897"/>
            <a:ext cx="3067899" cy="187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5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19" grpId="0"/>
      <p:bldP spid="28" grpId="0"/>
      <p:bldP spid="29" grpId="0"/>
      <p:bldP spid="30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AC61-EFBF-A042-9D45-055D0851C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5" y="-239990"/>
            <a:ext cx="9048081" cy="1858916"/>
          </a:xfrm>
        </p:spPr>
        <p:txBody>
          <a:bodyPr>
            <a:normAutofit/>
          </a:bodyPr>
          <a:lstStyle/>
          <a:p>
            <a:r>
              <a:rPr lang="ru-RU" sz="2800" dirty="0"/>
              <a:t>5.2. Можно ли Обнаружить эпистатические пары в одной популяции? </a:t>
            </a:r>
            <a:endParaRPr lang="en-F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8D7DD-A99A-7545-A94D-B190F68FF006}"/>
              </a:ext>
            </a:extLst>
          </p:cNvPr>
          <p:cNvSpPr txBox="1"/>
          <p:nvPr/>
        </p:nvSpPr>
        <p:spPr>
          <a:xfrm>
            <a:off x="85623" y="6253669"/>
            <a:ext cx="8366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Pedruzzi, G. &amp; Rouzine, I. M. Epistasis detectably alters correlations between genomic sites in a narrow parameter window. </a:t>
            </a:r>
            <a:r>
              <a:rPr lang="en-FR" sz="14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PLoS ONE </a:t>
            </a:r>
            <a:r>
              <a:rPr lang="en-FR" sz="14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e0214036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(2019). </a:t>
            </a:r>
            <a:endParaRPr lang="en-FR" sz="14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0C66B2-279C-4543-A1F3-3726BB407D21}"/>
              </a:ext>
            </a:extLst>
          </p:cNvPr>
          <p:cNvGrpSpPr/>
          <p:nvPr/>
        </p:nvGrpSpPr>
        <p:grpSpPr>
          <a:xfrm>
            <a:off x="164126" y="2137836"/>
            <a:ext cx="4805504" cy="3931615"/>
            <a:chOff x="164126" y="2137836"/>
            <a:chExt cx="4805504" cy="39316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8EDD45-5FCF-DE4D-A1EF-954F04F86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997" y="2169465"/>
              <a:ext cx="3461362" cy="370305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00AAB0-DEAB-804C-BE54-FE29D05B4AA7}"/>
                </a:ext>
              </a:extLst>
            </p:cNvPr>
            <p:cNvSpPr txBox="1"/>
            <p:nvPr/>
          </p:nvSpPr>
          <p:spPr>
            <a:xfrm>
              <a:off x="1328896" y="5700119"/>
              <a:ext cx="1460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Корреляция</a:t>
              </a:r>
              <a:endParaRPr lang="en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13A9DB-8DBD-DA4C-B244-E023FDDC62A7}"/>
                </a:ext>
              </a:extLst>
            </p:cNvPr>
            <p:cNvSpPr txBox="1"/>
            <p:nvPr/>
          </p:nvSpPr>
          <p:spPr>
            <a:xfrm rot="16200000">
              <a:off x="-713454" y="3661827"/>
              <a:ext cx="2124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Число пар локусов</a:t>
              </a:r>
              <a:endParaRPr lang="en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415239-6E52-AD46-89B6-02EA0CAA9D02}"/>
                </a:ext>
              </a:extLst>
            </p:cNvPr>
            <p:cNvSpPr txBox="1"/>
            <p:nvPr/>
          </p:nvSpPr>
          <p:spPr>
            <a:xfrm>
              <a:off x="3212286" y="2396520"/>
              <a:ext cx="16706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1600" dirty="0"/>
                <a:t>эпистатические</a:t>
              </a:r>
              <a:endParaRPr lang="en-RU" sz="16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1B8EBE-31FB-2B4B-96E9-760A43139339}"/>
                </a:ext>
              </a:extLst>
            </p:cNvPr>
            <p:cNvSpPr txBox="1"/>
            <p:nvPr/>
          </p:nvSpPr>
          <p:spPr>
            <a:xfrm>
              <a:off x="3171637" y="2137836"/>
              <a:ext cx="179799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1600" dirty="0"/>
                <a:t>все пары локусов</a:t>
              </a:r>
              <a:endParaRPr lang="en-RU" sz="16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F430B5-2BE7-064E-91F5-A4F0EAD3DFFC}"/>
              </a:ext>
            </a:extLst>
          </p:cNvPr>
          <p:cNvSpPr txBox="1"/>
          <p:nvPr/>
        </p:nvSpPr>
        <p:spPr>
          <a:xfrm>
            <a:off x="2717618" y="1280376"/>
            <a:ext cx="4631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Ответ: невозможно</a:t>
            </a:r>
            <a:endParaRPr lang="en-RU" sz="2400" dirty="0">
              <a:solidFill>
                <a:srgbClr val="C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C25981-0C2F-9B46-9C4E-29EDCAB1960B}"/>
              </a:ext>
            </a:extLst>
          </p:cNvPr>
          <p:cNvGrpSpPr/>
          <p:nvPr/>
        </p:nvGrpSpPr>
        <p:grpSpPr>
          <a:xfrm>
            <a:off x="3655541" y="1773652"/>
            <a:ext cx="5318352" cy="4098866"/>
            <a:chOff x="3655541" y="1773652"/>
            <a:chExt cx="5318352" cy="40988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540E9F-0A0C-6743-81B2-CB211B448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3598" y="1773652"/>
              <a:ext cx="3659277" cy="40988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A960B3-4225-0E4B-BDF3-2C0136262546}"/>
                </a:ext>
              </a:extLst>
            </p:cNvPr>
            <p:cNvSpPr txBox="1"/>
            <p:nvPr/>
          </p:nvSpPr>
          <p:spPr>
            <a:xfrm>
              <a:off x="3655541" y="3553695"/>
              <a:ext cx="149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C00000"/>
                  </a:solidFill>
                </a:rPr>
                <a:t>популяция 1</a:t>
              </a:r>
              <a:endParaRPr lang="en-RU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42E151-D1A1-6F4C-B1C3-A1AC71C1A9E1}"/>
                </a:ext>
              </a:extLst>
            </p:cNvPr>
            <p:cNvSpPr txBox="1"/>
            <p:nvPr/>
          </p:nvSpPr>
          <p:spPr>
            <a:xfrm>
              <a:off x="7043222" y="2017311"/>
              <a:ext cx="149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популяция 2</a:t>
              </a:r>
              <a:endParaRPr lang="en-RU" dirty="0">
                <a:solidFill>
                  <a:srgbClr val="00B05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2B6A4C-588E-5F48-82AD-665757201204}"/>
                </a:ext>
              </a:extLst>
            </p:cNvPr>
            <p:cNvSpPr txBox="1"/>
            <p:nvPr/>
          </p:nvSpPr>
          <p:spPr>
            <a:xfrm>
              <a:off x="7475791" y="5392541"/>
              <a:ext cx="149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432FF"/>
                  </a:solidFill>
                </a:rPr>
                <a:t>популяция 3</a:t>
              </a:r>
              <a:endParaRPr lang="en-RU" dirty="0">
                <a:solidFill>
                  <a:srgbClr val="0432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277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3903-4BEE-9945-A449-DE820B1E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68" y="137516"/>
            <a:ext cx="7886700" cy="1525552"/>
          </a:xfrm>
        </p:spPr>
        <p:txBody>
          <a:bodyPr>
            <a:normAutofit/>
          </a:bodyPr>
          <a:lstStyle/>
          <a:p>
            <a:r>
              <a:rPr lang="ru-RU" sz="3200" dirty="0"/>
              <a:t>5.3. как найти </a:t>
            </a:r>
            <a:r>
              <a:rPr lang="ru-RU" sz="3200" dirty="0" err="1"/>
              <a:t>эпистаз</a:t>
            </a:r>
            <a:r>
              <a:rPr lang="ru-RU" sz="3200" dirty="0"/>
              <a:t> не имея большого стат. ансамбля? </a:t>
            </a:r>
            <a:br>
              <a:rPr lang="ru-RU" sz="3600" dirty="0"/>
            </a:br>
            <a:r>
              <a:rPr lang="ru-RU" sz="3200" dirty="0"/>
              <a:t>«</a:t>
            </a:r>
            <a:r>
              <a:rPr lang="ru-RU" sz="2400" dirty="0"/>
              <a:t>Третий локус»</a:t>
            </a:r>
            <a:endParaRPr lang="en-FR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85B98-545C-7A45-8740-5E639D0C79C4}"/>
              </a:ext>
            </a:extLst>
          </p:cNvPr>
          <p:cNvSpPr txBox="1"/>
          <p:nvPr/>
        </p:nvSpPr>
        <p:spPr>
          <a:xfrm>
            <a:off x="145192" y="6197264"/>
            <a:ext cx="788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Pedruzzi, G. &amp; Rouzine, I. M. An evolution-based high-fidelity method of epistasis measurement: Theory and application to influenza. </a:t>
            </a:r>
            <a:r>
              <a:rPr lang="en-FR" sz="14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PLoS Pathog </a:t>
            </a:r>
            <a:r>
              <a:rPr lang="en-FR" sz="14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17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e1009669 (2021). </a:t>
            </a:r>
            <a:endParaRPr lang="en-FR" sz="14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1314D7-31E4-6C40-B4FC-3582432F5976}"/>
              </a:ext>
            </a:extLst>
          </p:cNvPr>
          <p:cNvGrpSpPr/>
          <p:nvPr/>
        </p:nvGrpSpPr>
        <p:grpSpPr>
          <a:xfrm>
            <a:off x="1110342" y="3712379"/>
            <a:ext cx="6686905" cy="1772455"/>
            <a:chOff x="1480456" y="3806838"/>
            <a:chExt cx="8915873" cy="23632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50917-8C45-624D-96BE-83352ED5C04C}"/>
                </a:ext>
              </a:extLst>
            </p:cNvPr>
            <p:cNvSpPr/>
            <p:nvPr/>
          </p:nvSpPr>
          <p:spPr>
            <a:xfrm>
              <a:off x="5009320" y="3806838"/>
              <a:ext cx="5387009" cy="236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3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9AD902-083F-BD4C-9B8C-1FD73EE8B285}"/>
                </a:ext>
              </a:extLst>
            </p:cNvPr>
            <p:cNvSpPr/>
            <p:nvPr/>
          </p:nvSpPr>
          <p:spPr>
            <a:xfrm>
              <a:off x="1480456" y="4551218"/>
              <a:ext cx="5387009" cy="1542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35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23E930-7F71-614A-A76F-AF8ADE240457}"/>
              </a:ext>
            </a:extLst>
          </p:cNvPr>
          <p:cNvSpPr txBox="1"/>
          <p:nvPr/>
        </p:nvSpPr>
        <p:spPr>
          <a:xfrm>
            <a:off x="1670187" y="1610682"/>
            <a:ext cx="483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Усреднить по </a:t>
            </a:r>
            <a:r>
              <a:rPr lang="ru-RU" dirty="0"/>
              <a:t>&lt; 200 </a:t>
            </a:r>
            <a:r>
              <a:rPr lang="ru-RU" dirty="0">
                <a:solidFill>
                  <a:srgbClr val="C00000"/>
                </a:solidFill>
              </a:rPr>
              <a:t>независимых популяций</a:t>
            </a:r>
            <a:endParaRPr lang="en-RU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32189-1E4C-E143-B053-A96A1472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133" y="3120972"/>
            <a:ext cx="3240731" cy="30990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010DD0-A3BF-C340-8464-995CB16C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43" y="1931930"/>
            <a:ext cx="5056151" cy="1052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B0CD27-69DC-0C4B-8FCF-BD739FEEBA3F}"/>
              </a:ext>
            </a:extLst>
          </p:cNvPr>
          <p:cNvSpPr txBox="1"/>
          <p:nvPr/>
        </p:nvSpPr>
        <p:spPr>
          <a:xfrm>
            <a:off x="5565973" y="40404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200</a:t>
            </a:r>
            <a:r>
              <a:rPr lang="ru-RU" dirty="0">
                <a:solidFill>
                  <a:srgbClr val="C00000"/>
                </a:solidFill>
              </a:rPr>
              <a:t> независимых популяций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0853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808722E-FA75-B242-980D-CFEB010ADC15}"/>
              </a:ext>
            </a:extLst>
          </p:cNvPr>
          <p:cNvSpPr txBox="1"/>
          <p:nvPr/>
        </p:nvSpPr>
        <p:spPr>
          <a:xfrm>
            <a:off x="228600" y="5739775"/>
            <a:ext cx="8120553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Barlukova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A. &amp; Rouzine, I. M. The evolutionary origin of the universal distribution of mutation fitness effect. </a:t>
            </a:r>
            <a:r>
              <a:rPr lang="en-FR" sz="14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PLoS Comput Biol </a:t>
            </a:r>
            <a:r>
              <a:rPr lang="en-FR" sz="14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17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e100882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2021).</a:t>
            </a:r>
            <a:endParaRPr lang="ru-RU" sz="1400" dirty="0">
              <a:solidFill>
                <a:srgbClr val="0432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400"/>
              </a:spcAft>
            </a:pPr>
            <a:r>
              <a:rPr lang="en-US" sz="14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Likhachev</a:t>
            </a: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S. &amp; Rouzine I.M.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 of selection coefficients from genomic samples of adapting populations by computer </a:t>
            </a:r>
            <a:r>
              <a:rPr lang="en-GB" sz="14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en-GB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STAR Protocols 4, 101821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A29A7-3EC1-264D-A63E-1D9E8357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53" y="157264"/>
            <a:ext cx="7886700" cy="1360669"/>
          </a:xfrm>
        </p:spPr>
        <p:txBody>
          <a:bodyPr>
            <a:noAutofit/>
          </a:bodyPr>
          <a:lstStyle/>
          <a:p>
            <a:r>
              <a:rPr lang="ru-RU" sz="3200" dirty="0"/>
              <a:t>5.4. Измерение коэффициентов отбора в </a:t>
            </a:r>
            <a:r>
              <a:rPr lang="ru-RU" sz="3200" dirty="0" err="1"/>
              <a:t>присутствиИ</a:t>
            </a:r>
            <a:r>
              <a:rPr lang="ru-RU" sz="3200" dirty="0"/>
              <a:t> генетического сцепления</a:t>
            </a:r>
            <a:endParaRPr lang="en-FR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B1556-7C94-904C-96E9-2A0006E2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5" y="3788363"/>
            <a:ext cx="3160553" cy="10178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F58BC9-1EB2-F34D-B18A-026B25A61DC4}"/>
              </a:ext>
            </a:extLst>
          </p:cNvPr>
          <p:cNvSpPr/>
          <p:nvPr/>
        </p:nvSpPr>
        <p:spPr>
          <a:xfrm>
            <a:off x="7780307" y="1422400"/>
            <a:ext cx="246093" cy="62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4953A-81B6-334A-9783-58F979800CBF}"/>
              </a:ext>
            </a:extLst>
          </p:cNvPr>
          <p:cNvSpPr txBox="1"/>
          <p:nvPr/>
        </p:nvSpPr>
        <p:spPr>
          <a:xfrm>
            <a:off x="347339" y="2119463"/>
            <a:ext cx="496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ru-RU" dirty="0">
                <a:solidFill>
                  <a:srgbClr val="C00000"/>
                </a:solidFill>
              </a:rPr>
              <a:t>усреднение по </a:t>
            </a:r>
            <a:r>
              <a:rPr lang="ru-RU" dirty="0"/>
              <a:t>20-100</a:t>
            </a:r>
            <a:r>
              <a:rPr lang="ru-RU" dirty="0">
                <a:solidFill>
                  <a:srgbClr val="C00000"/>
                </a:solidFill>
              </a:rPr>
              <a:t> популяциям</a:t>
            </a:r>
          </a:p>
          <a:p>
            <a:pPr marL="342900" indent="-342900">
              <a:buAutoNum type="arabicParenR"/>
            </a:pPr>
            <a:r>
              <a:rPr lang="ru-RU" dirty="0">
                <a:solidFill>
                  <a:srgbClr val="C00000"/>
                </a:solidFill>
              </a:rPr>
              <a:t>максимум энтропии при квазиравновесной адаптации</a:t>
            </a:r>
            <a:endParaRPr lang="en-RU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381803-A4E5-644B-B471-250FE77A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67" y="1517934"/>
            <a:ext cx="2932708" cy="41081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5B4204-EB7A-1E4D-94FC-F16E8BD45B0B}"/>
              </a:ext>
            </a:extLst>
          </p:cNvPr>
          <p:cNvSpPr txBox="1"/>
          <p:nvPr/>
        </p:nvSpPr>
        <p:spPr>
          <a:xfrm>
            <a:off x="462453" y="3419031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Ответ: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5AD0B-F8E4-7A4F-9AB8-1014F1D1F699}"/>
              </a:ext>
            </a:extLst>
          </p:cNvPr>
          <p:cNvSpPr txBox="1"/>
          <p:nvPr/>
        </p:nvSpPr>
        <p:spPr>
          <a:xfrm>
            <a:off x="4829106" y="3476626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Symbol" pitchFamily="2" charset="2"/>
              </a:rPr>
              <a:t>b </a:t>
            </a:r>
            <a:r>
              <a:rPr lang="en-US" dirty="0">
                <a:latin typeface="Symbol" pitchFamily="2" charset="2"/>
              </a:rPr>
              <a:t>(</a:t>
            </a:r>
            <a:r>
              <a:rPr lang="en-US" i="1" dirty="0">
                <a:latin typeface="Cambria" panose="02040503050406030204" pitchFamily="18" charset="0"/>
              </a:rPr>
              <a:t>t</a:t>
            </a:r>
            <a:r>
              <a:rPr lang="en-US" dirty="0">
                <a:latin typeface="Symbol" pitchFamily="2" charset="2"/>
              </a:rPr>
              <a:t>) 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endParaRPr lang="en-RU" i="1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BFD2D-E5D0-404F-9B94-C34D78F51505}"/>
              </a:ext>
            </a:extLst>
          </p:cNvPr>
          <p:cNvSpPr txBox="1"/>
          <p:nvPr/>
        </p:nvSpPr>
        <p:spPr>
          <a:xfrm>
            <a:off x="6992277" y="5441434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endParaRPr lang="en-RU" i="1" baseline="-25000" dirty="0"/>
          </a:p>
        </p:txBody>
      </p:sp>
    </p:spTree>
    <p:extLst>
      <p:ext uri="{BB962C8B-B14F-4D97-AF65-F5344CB8AC3E}">
        <p14:creationId xmlns:p14="http://schemas.microsoft.com/office/powerpoint/2010/main" val="211864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B5D27428-1228-1948-98CE-611422AD2D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392" y="-268841"/>
            <a:ext cx="7829550" cy="1779588"/>
          </a:xfrm>
        </p:spPr>
        <p:txBody>
          <a:bodyPr/>
          <a:lstStyle/>
          <a:p>
            <a:r>
              <a:rPr lang="ru-RU" sz="3200" dirty="0">
                <a:solidFill>
                  <a:schemeClr val="tx1"/>
                </a:solidFill>
              </a:rPr>
              <a:t>ОДУ</a:t>
            </a:r>
            <a:r>
              <a:rPr lang="en-FR" sz="3200">
                <a:solidFill>
                  <a:schemeClr val="tx1"/>
                </a:solidFill>
                <a:latin typeface="Symbol" pitchFamily="2" charset="2"/>
              </a:rPr>
              <a:t> m </a:t>
            </a:r>
            <a:r>
              <a:rPr lang="ru-RU" sz="3200" dirty="0">
                <a:solidFill>
                  <a:schemeClr val="tx1"/>
                </a:solidFill>
                <a:latin typeface="Symbol" pitchFamily="2" charset="2"/>
              </a:rPr>
              <a:t> &gt;&gt; 1</a:t>
            </a:r>
            <a:r>
              <a:rPr lang="en-US" sz="3200" dirty="0">
                <a:solidFill>
                  <a:schemeClr val="tx1"/>
                </a:solidFill>
              </a:rPr>
              <a:t>: </a:t>
            </a:r>
            <a:r>
              <a:rPr lang="ru-RU" sz="3200" dirty="0">
                <a:solidFill>
                  <a:schemeClr val="tx1"/>
                </a:solidFill>
              </a:rPr>
              <a:t>детерминистическая эволюция</a:t>
            </a:r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A2E57-3268-F74B-AA34-8B346755DAF9}"/>
              </a:ext>
            </a:extLst>
          </p:cNvPr>
          <p:cNvSpPr txBox="1"/>
          <p:nvPr/>
        </p:nvSpPr>
        <p:spPr>
          <a:xfrm>
            <a:off x="7735306" y="360701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=1</a:t>
            </a:r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4FD6F-FB31-A84B-A69A-74D8752D5D13}"/>
              </a:ext>
            </a:extLst>
          </p:cNvPr>
          <p:cNvSpPr txBox="1"/>
          <p:nvPr/>
        </p:nvSpPr>
        <p:spPr>
          <a:xfrm>
            <a:off x="6433528" y="2027228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Менее </a:t>
            </a:r>
          </a:p>
          <a:p>
            <a:r>
              <a:rPr lang="ru-RU" dirty="0">
                <a:solidFill>
                  <a:srgbClr val="C00000"/>
                </a:solidFill>
              </a:rPr>
              <a:t>приспособленный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950FB-6EF7-BD4A-9B4C-21D3E6472FE5}"/>
              </a:ext>
            </a:extLst>
          </p:cNvPr>
          <p:cNvSpPr txBox="1"/>
          <p:nvPr/>
        </p:nvSpPr>
        <p:spPr>
          <a:xfrm>
            <a:off x="6453809" y="2728114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Более </a:t>
            </a:r>
          </a:p>
          <a:p>
            <a:r>
              <a:rPr lang="ru-RU" dirty="0">
                <a:solidFill>
                  <a:srgbClr val="C00000"/>
                </a:solidFill>
              </a:rPr>
              <a:t>приспособленный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BC535-7378-3142-9142-B012C5E88F12}"/>
              </a:ext>
            </a:extLst>
          </p:cNvPr>
          <p:cNvSpPr txBox="1"/>
          <p:nvPr/>
        </p:nvSpPr>
        <p:spPr>
          <a:xfrm>
            <a:off x="1590260" y="4108010"/>
            <a:ext cx="2014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f</a:t>
            </a:r>
            <a:r>
              <a:rPr lang="en-US" sz="2000" baseline="-25000" dirty="0"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= </a:t>
            </a:r>
            <a:r>
              <a:rPr lang="en-US" sz="2000" i="1" dirty="0">
                <a:latin typeface="Cambria" panose="02040503050406030204" pitchFamily="18" charset="0"/>
              </a:rPr>
              <a:t>n</a:t>
            </a:r>
            <a:r>
              <a:rPr lang="en-US" sz="2000" baseline="-25000" dirty="0">
                <a:latin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</a:rPr>
              <a:t>/(</a:t>
            </a:r>
            <a:r>
              <a:rPr lang="en-US" sz="2000" i="1" dirty="0">
                <a:latin typeface="Cambria" panose="02040503050406030204" pitchFamily="18" charset="0"/>
              </a:rPr>
              <a:t>n</a:t>
            </a:r>
            <a:r>
              <a:rPr lang="en-US" sz="2000" baseline="-25000" dirty="0">
                <a:latin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</a:rPr>
              <a:t>+</a:t>
            </a:r>
            <a:r>
              <a:rPr lang="en-US" sz="2000" i="1" dirty="0">
                <a:latin typeface="Cambria" panose="02040503050406030204" pitchFamily="18" charset="0"/>
              </a:rPr>
              <a:t>n</a:t>
            </a:r>
            <a:r>
              <a:rPr lang="en-US" sz="2000" baseline="-25000" dirty="0">
                <a:latin typeface="Cambria" panose="02040503050406030204" pitchFamily="18" charset="0"/>
              </a:rPr>
              <a:t>2</a:t>
            </a:r>
            <a:r>
              <a:rPr lang="en-US" sz="2000" dirty="0">
                <a:latin typeface="Cambria" panose="02040503050406030204" pitchFamily="18" charset="0"/>
              </a:rPr>
              <a:t>)</a:t>
            </a:r>
            <a:endParaRPr lang="en-FR" sz="2000" dirty="0">
              <a:latin typeface="Cambria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BF9E40-BCDB-7B4A-BF91-65F9320FAE40}"/>
              </a:ext>
            </a:extLst>
          </p:cNvPr>
          <p:cNvCxnSpPr>
            <a:cxnSpLocks/>
          </p:cNvCxnSpPr>
          <p:nvPr/>
        </p:nvCxnSpPr>
        <p:spPr>
          <a:xfrm>
            <a:off x="2423077" y="3430466"/>
            <a:ext cx="0" cy="677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1A83556-C3A6-5F40-BC57-DCD6D0852417}"/>
              </a:ext>
            </a:extLst>
          </p:cNvPr>
          <p:cNvCxnSpPr/>
          <p:nvPr/>
        </p:nvCxnSpPr>
        <p:spPr>
          <a:xfrm rot="5400000">
            <a:off x="3161522" y="4041166"/>
            <a:ext cx="1853548" cy="96740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4F5456-551B-CA46-84F3-1F59ED220A44}"/>
              </a:ext>
            </a:extLst>
          </p:cNvPr>
          <p:cNvSpPr txBox="1"/>
          <p:nvPr/>
        </p:nvSpPr>
        <p:spPr>
          <a:xfrm>
            <a:off x="685600" y="1331393"/>
            <a:ext cx="232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Числа геномов </a:t>
            </a:r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endParaRPr lang="en-FR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CA65C-C185-4945-9C85-C65768F5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94" y="1796654"/>
            <a:ext cx="45212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AA054-DBD1-DB41-A2A4-6A287B79C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94" y="2729584"/>
            <a:ext cx="4533900" cy="7239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5D3632B-28E6-B341-B5AE-9DBF9AB3A95F}"/>
              </a:ext>
            </a:extLst>
          </p:cNvPr>
          <p:cNvGrpSpPr/>
          <p:nvPr/>
        </p:nvGrpSpPr>
        <p:grpSpPr>
          <a:xfrm>
            <a:off x="1388110" y="5451645"/>
            <a:ext cx="5641665" cy="915880"/>
            <a:chOff x="1388110" y="5658679"/>
            <a:chExt cx="5641665" cy="9158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C74B9C6-6CCD-0F4D-9BE3-1406AB5C79F0}"/>
                </a:ext>
              </a:extLst>
            </p:cNvPr>
            <p:cNvGrpSpPr/>
            <p:nvPr/>
          </p:nvGrpSpPr>
          <p:grpSpPr>
            <a:xfrm>
              <a:off x="1388110" y="5658679"/>
              <a:ext cx="5641665" cy="915880"/>
              <a:chOff x="1388110" y="5658679"/>
              <a:chExt cx="5641665" cy="915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E7912D-60DF-014B-A8DF-0501998BF5CA}"/>
                  </a:ext>
                </a:extLst>
              </p:cNvPr>
              <p:cNvSpPr/>
              <p:nvPr/>
            </p:nvSpPr>
            <p:spPr>
              <a:xfrm>
                <a:off x="1388110" y="5658679"/>
                <a:ext cx="5641665" cy="91588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F8568C7-0A94-E143-B1C2-CB3EA7A92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8896" y="5740094"/>
                <a:ext cx="3098800" cy="711200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77EBF4-7A10-A044-8E0B-9A142373E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199" y="6009045"/>
              <a:ext cx="1110283" cy="42452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A33B2BE-DBDC-4B47-80BD-2F629808F3CE}"/>
              </a:ext>
            </a:extLst>
          </p:cNvPr>
          <p:cNvSpPr txBox="1"/>
          <p:nvPr/>
        </p:nvSpPr>
        <p:spPr>
          <a:xfrm>
            <a:off x="3351696" y="41298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Доля аллелей </a:t>
            </a:r>
            <a:r>
              <a:rPr lang="ru-RU" dirty="0"/>
              <a:t>1 </a:t>
            </a:r>
            <a:r>
              <a:rPr lang="ru-RU" dirty="0">
                <a:solidFill>
                  <a:srgbClr val="C00000"/>
                </a:solidFill>
              </a:rPr>
              <a:t>в популяции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f(t)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0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50F6-C1D5-504F-B22A-332EDD11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13" y="22163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6.1. Почему ВИЧ вызывает СПИД?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9F101-D977-1041-94F4-113CF6A918B5}"/>
              </a:ext>
            </a:extLst>
          </p:cNvPr>
          <p:cNvSpPr txBox="1"/>
          <p:nvPr/>
        </p:nvSpPr>
        <p:spPr>
          <a:xfrm>
            <a:off x="542038" y="2403077"/>
            <a:ext cx="1660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>
                <a:solidFill>
                  <a:srgbClr val="FF0000"/>
                </a:solidFill>
              </a:rPr>
              <a:t>Модель</a:t>
            </a:r>
            <a:r>
              <a:rPr lang="ru-RU" sz="1350" dirty="0"/>
              <a:t> </a:t>
            </a:r>
            <a:r>
              <a:rPr lang="ru-RU" sz="1350" dirty="0">
                <a:solidFill>
                  <a:srgbClr val="FF0000"/>
                </a:solidFill>
              </a:rPr>
              <a:t>адаптации</a:t>
            </a:r>
            <a:endParaRPr lang="en-FR" sz="135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9093A-1EC4-D749-812B-14C9E3D4D0B4}"/>
              </a:ext>
            </a:extLst>
          </p:cNvPr>
          <p:cNvSpPr txBox="1"/>
          <p:nvPr/>
        </p:nvSpPr>
        <p:spPr>
          <a:xfrm>
            <a:off x="2391811" y="1848192"/>
            <a:ext cx="51852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Клетки: незараженные </a:t>
            </a:r>
            <a:r>
              <a:rPr lang="en-US" sz="1350" dirty="0"/>
              <a:t>CD4</a:t>
            </a:r>
            <a:r>
              <a:rPr lang="ru-RU" sz="1350" dirty="0"/>
              <a:t>, зараженные</a:t>
            </a:r>
            <a:r>
              <a:rPr lang="en-US" sz="1350" dirty="0"/>
              <a:t> CD4</a:t>
            </a:r>
            <a:r>
              <a:rPr lang="ru-RU" sz="1350" dirty="0"/>
              <a:t>,  иммунные </a:t>
            </a:r>
            <a:r>
              <a:rPr lang="en-US" sz="1350" dirty="0"/>
              <a:t>CD8</a:t>
            </a:r>
            <a:endParaRPr lang="en-FR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A1EAF-E8D5-5F4B-9348-E2C8138FDB0A}"/>
              </a:ext>
            </a:extLst>
          </p:cNvPr>
          <p:cNvSpPr/>
          <p:nvPr/>
        </p:nvSpPr>
        <p:spPr>
          <a:xfrm>
            <a:off x="2868939" y="2549080"/>
            <a:ext cx="457201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0768F2-4896-3149-ABE5-AE76940999C6}"/>
              </a:ext>
            </a:extLst>
          </p:cNvPr>
          <p:cNvSpPr/>
          <p:nvPr/>
        </p:nvSpPr>
        <p:spPr>
          <a:xfrm>
            <a:off x="128613" y="2614449"/>
            <a:ext cx="457201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24E32-167B-2541-A749-F0FFDBAF58C6}"/>
              </a:ext>
            </a:extLst>
          </p:cNvPr>
          <p:cNvSpPr txBox="1"/>
          <p:nvPr/>
        </p:nvSpPr>
        <p:spPr>
          <a:xfrm>
            <a:off x="357213" y="6295545"/>
            <a:ext cx="82422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Rouzine, I. M. An еvolutionary мodel of progression to AIDS. </a:t>
            </a:r>
            <a:r>
              <a:rPr lang="en-FR" sz="12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Microorganisms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1714 (2020). </a:t>
            </a:r>
            <a:endParaRPr lang="en-FR" sz="12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8D4CA-656C-234C-AA2D-8D1F00E1ED92}"/>
              </a:ext>
            </a:extLst>
          </p:cNvPr>
          <p:cNvSpPr txBox="1"/>
          <p:nvPr/>
        </p:nvSpPr>
        <p:spPr>
          <a:xfrm>
            <a:off x="3242742" y="2418875"/>
            <a:ext cx="19632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>
                <a:solidFill>
                  <a:srgbClr val="0432FF"/>
                </a:solidFill>
              </a:rPr>
              <a:t>Модель испорченного </a:t>
            </a:r>
          </a:p>
          <a:p>
            <a:r>
              <a:rPr lang="ru-RU" sz="1350" dirty="0">
                <a:solidFill>
                  <a:srgbClr val="0432FF"/>
                </a:solidFill>
              </a:rPr>
              <a:t>гомеостаза</a:t>
            </a:r>
            <a:endParaRPr lang="en-FR" sz="1350" dirty="0">
              <a:solidFill>
                <a:srgbClr val="0432FF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9D91B2-27C7-E145-9F07-34E510CF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20" y="3125439"/>
            <a:ext cx="5195516" cy="22143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C671ED-1E0E-F548-8719-BA2BB93C08E2}"/>
              </a:ext>
            </a:extLst>
          </p:cNvPr>
          <p:cNvGrpSpPr/>
          <p:nvPr/>
        </p:nvGrpSpPr>
        <p:grpSpPr>
          <a:xfrm>
            <a:off x="5741913" y="2541577"/>
            <a:ext cx="3586643" cy="2829159"/>
            <a:chOff x="7655884" y="2245769"/>
            <a:chExt cx="4782190" cy="377221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A58F9E-A58A-5D4C-BA94-A80BC4923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884" y="2245769"/>
              <a:ext cx="4419138" cy="377221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D20768-770D-E04C-B0A6-967EDE4E51D5}"/>
                </a:ext>
              </a:extLst>
            </p:cNvPr>
            <p:cNvSpPr txBox="1"/>
            <p:nvPr/>
          </p:nvSpPr>
          <p:spPr>
            <a:xfrm>
              <a:off x="10781040" y="3389086"/>
              <a:ext cx="165703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solidFill>
                    <a:srgbClr val="00B050"/>
                  </a:solidFill>
                </a:rPr>
                <a:t>ограниченные </a:t>
              </a:r>
            </a:p>
            <a:p>
              <a:r>
                <a:rPr lang="ru-RU" sz="1200" dirty="0">
                  <a:solidFill>
                    <a:srgbClr val="00B050"/>
                  </a:solidFill>
                </a:rPr>
                <a:t>деления</a:t>
              </a:r>
              <a:endParaRPr lang="en-FR" sz="1200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B113C9-2AC9-3040-9534-503111BA91C6}"/>
                </a:ext>
              </a:extLst>
            </p:cNvPr>
            <p:cNvSpPr txBox="1"/>
            <p:nvPr/>
          </p:nvSpPr>
          <p:spPr>
            <a:xfrm>
              <a:off x="8958293" y="4625304"/>
              <a:ext cx="156923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solidFill>
                    <a:srgbClr val="0432FF"/>
                  </a:solidFill>
                </a:rPr>
                <a:t>испорченный </a:t>
              </a:r>
            </a:p>
            <a:p>
              <a:r>
                <a:rPr lang="ru-RU" sz="1200" dirty="0">
                  <a:solidFill>
                    <a:srgbClr val="0432FF"/>
                  </a:solidFill>
                </a:rPr>
                <a:t>гомеостаз</a:t>
              </a:r>
              <a:endParaRPr lang="en-FR" sz="1200" dirty="0">
                <a:solidFill>
                  <a:srgbClr val="0432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BEDCB6-A392-534A-BBD8-C9172B083D70}"/>
                </a:ext>
              </a:extLst>
            </p:cNvPr>
            <p:cNvSpPr txBox="1"/>
            <p:nvPr/>
          </p:nvSpPr>
          <p:spPr>
            <a:xfrm>
              <a:off x="10863774" y="4917340"/>
              <a:ext cx="1231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>
                  <a:solidFill>
                    <a:srgbClr val="FF0000"/>
                  </a:solidFill>
                </a:rPr>
                <a:t>адаптация</a:t>
              </a:r>
              <a:endParaRPr lang="en-FR" sz="12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53A480-0E50-9D45-A8A0-1CEA09E0E0CB}"/>
                </a:ext>
              </a:extLst>
            </p:cNvPr>
            <p:cNvSpPr txBox="1"/>
            <p:nvPr/>
          </p:nvSpPr>
          <p:spPr>
            <a:xfrm rot="16200000">
              <a:off x="7015181" y="3808013"/>
              <a:ext cx="2303452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1350" dirty="0"/>
                <a:t>Время до СПИД, год</a:t>
              </a:r>
              <a:endParaRPr lang="en-FR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88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6DBBF9-1402-034F-8458-CFB1233C5FEE}"/>
              </a:ext>
            </a:extLst>
          </p:cNvPr>
          <p:cNvSpPr txBox="1"/>
          <p:nvPr/>
        </p:nvSpPr>
        <p:spPr>
          <a:xfrm>
            <a:off x="234847" y="5790141"/>
            <a:ext cx="8505569" cy="86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Rouzine,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M., Weinberger, A. D. &amp; Weinberger, L. S. An evolutionary role for HIV latency in enhancing viral transmission. </a:t>
            </a:r>
            <a:r>
              <a:rPr lang="en-FR" sz="12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Cell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160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1002-1012</a:t>
            </a:r>
            <a:r>
              <a:rPr lang="ru-RU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(2015). </a:t>
            </a:r>
            <a:endParaRPr lang="en-FR" sz="12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Razooky, B. S., Pai, A., Aull, K</a:t>
            </a:r>
            <a:r>
              <a:rPr lang="en-FR" sz="12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., Rouzine,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 &amp; Weinberger, L. S. A hardwired HIV latency program. </a:t>
            </a:r>
            <a:r>
              <a:rPr lang="en-FR" sz="12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Cell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160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990-1001</a:t>
            </a:r>
            <a:r>
              <a:rPr lang="ru-RU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(2015). </a:t>
            </a:r>
            <a:endParaRPr lang="en-FR" sz="12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2E3FA-3E98-B843-8DCA-1DD76C26C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2" y="198390"/>
            <a:ext cx="7886332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6.2. Зачем ВИЧ латентное состояние?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AEB67-D4B4-CF47-AE49-F24E7A6D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86" y="1453812"/>
            <a:ext cx="3512993" cy="3427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CB317-FBAA-0A44-8083-51FAD890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06" y="2257426"/>
            <a:ext cx="3601508" cy="23431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0E3C85-7C8F-4B40-B8AE-2930DD4D7015}"/>
              </a:ext>
            </a:extLst>
          </p:cNvPr>
          <p:cNvSpPr/>
          <p:nvPr/>
        </p:nvSpPr>
        <p:spPr>
          <a:xfrm>
            <a:off x="4724399" y="2359827"/>
            <a:ext cx="454849" cy="448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6C1BE-FA52-674B-8B43-901B5B15B957}"/>
              </a:ext>
            </a:extLst>
          </p:cNvPr>
          <p:cNvSpPr txBox="1"/>
          <p:nvPr/>
        </p:nvSpPr>
        <p:spPr>
          <a:xfrm>
            <a:off x="5362833" y="4641360"/>
            <a:ext cx="291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Вероятность латентности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24672-DB55-2144-A48F-3D872062DBAC}"/>
              </a:ext>
            </a:extLst>
          </p:cNvPr>
          <p:cNvSpPr txBox="1"/>
          <p:nvPr/>
        </p:nvSpPr>
        <p:spPr>
          <a:xfrm rot="16200000">
            <a:off x="3623584" y="3194143"/>
            <a:ext cx="272876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Коэффициент передачи </a:t>
            </a:r>
          </a:p>
          <a:p>
            <a:r>
              <a:rPr lang="ru-RU" dirty="0"/>
              <a:t>    </a:t>
            </a:r>
            <a:endParaRPr lang="en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14D17-6BE6-3548-A6BA-5E82D45E8B43}"/>
              </a:ext>
            </a:extLst>
          </p:cNvPr>
          <p:cNvSpPr/>
          <p:nvPr/>
        </p:nvSpPr>
        <p:spPr>
          <a:xfrm>
            <a:off x="5665304" y="2152928"/>
            <a:ext cx="2765310" cy="655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0391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5977-1CE6-4442-AE83-2F475250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-71481"/>
            <a:ext cx="8551900" cy="1609344"/>
          </a:xfrm>
        </p:spPr>
        <p:txBody>
          <a:bodyPr>
            <a:normAutofit fontScale="90000"/>
          </a:bodyPr>
          <a:lstStyle/>
          <a:p>
            <a:r>
              <a:rPr lang="ru-RU" dirty="0"/>
              <a:t>6.3. Оптимальная вероятность мутаций и роль рекомбинации</a:t>
            </a:r>
            <a:endParaRPr lang="en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5057BD-1098-B748-936A-161185B4708C}"/>
              </a:ext>
            </a:extLst>
          </p:cNvPr>
          <p:cNvSpPr/>
          <p:nvPr/>
        </p:nvSpPr>
        <p:spPr>
          <a:xfrm>
            <a:off x="415637" y="2125266"/>
            <a:ext cx="540327" cy="130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90D0D-9E58-D646-B71F-BC72A536BBB0}"/>
              </a:ext>
            </a:extLst>
          </p:cNvPr>
          <p:cNvSpPr/>
          <p:nvPr/>
        </p:nvSpPr>
        <p:spPr>
          <a:xfrm>
            <a:off x="2895601" y="2904373"/>
            <a:ext cx="2090057" cy="2516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4F8E1-157D-FF47-B5B1-9E3D45EF351D}"/>
              </a:ext>
            </a:extLst>
          </p:cNvPr>
          <p:cNvSpPr txBox="1"/>
          <p:nvPr/>
        </p:nvSpPr>
        <p:spPr>
          <a:xfrm>
            <a:off x="415637" y="1321068"/>
            <a:ext cx="8463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Модель из 3.1 предсказала оптимальную вероятность мутации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>
                <a:latin typeface="Cambria" panose="02040503050406030204" pitchFamily="18" charset="0"/>
              </a:rPr>
              <a:t>L</a:t>
            </a:r>
            <a:r>
              <a:rPr lang="ru-RU" dirty="0">
                <a:solidFill>
                  <a:srgbClr val="C00000"/>
                </a:solidFill>
              </a:rPr>
              <a:t> для </a:t>
            </a:r>
          </a:p>
          <a:p>
            <a:r>
              <a:rPr lang="ru-RU" dirty="0">
                <a:solidFill>
                  <a:srgbClr val="C00000"/>
                </a:solidFill>
              </a:rPr>
              <a:t>скорости замен (хорошие -минус плохие аллели)</a:t>
            </a:r>
          </a:p>
          <a:p>
            <a:endParaRPr lang="ru-RU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Проверено на мышах зараженных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вирусом полиомиелита.</a:t>
            </a:r>
          </a:p>
          <a:p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6B314-F8EA-E14D-AF10-F696BCBD7523}"/>
              </a:ext>
            </a:extLst>
          </p:cNvPr>
          <p:cNvSpPr txBox="1"/>
          <p:nvPr/>
        </p:nvSpPr>
        <p:spPr>
          <a:xfrm>
            <a:off x="380999" y="6229393"/>
            <a:ext cx="8763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Xiao, Y., Rouzine, I. M., Bianco, S., Acevedo, A., Goldstein, E. F., Farkov, M., Brodsky, L. &amp; Andino, R. RNA recombination enhances adaptability and is required for virus spread and virulence. </a:t>
            </a:r>
            <a:r>
              <a:rPr lang="en-FR" sz="12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Cell Host Microbe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493-503</a:t>
            </a:r>
            <a:r>
              <a:rPr lang="ru-RU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(2016). </a:t>
            </a:r>
            <a:endParaRPr lang="en-FR" sz="12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882F22-7742-0441-AB89-4DAE1F2A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29" y="2777133"/>
            <a:ext cx="4134199" cy="33512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787834-6340-C145-9E3F-62D9DB579271}"/>
              </a:ext>
            </a:extLst>
          </p:cNvPr>
          <p:cNvSpPr/>
          <p:nvPr/>
        </p:nvSpPr>
        <p:spPr>
          <a:xfrm>
            <a:off x="1785250" y="2835688"/>
            <a:ext cx="514062" cy="340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4782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1236-DB29-F24C-8C77-7208CBED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161" y="21267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7.1. Скорость эволюции вируса гриппа в населении</a:t>
            </a:r>
            <a:endParaRPr lang="en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A89B9-4CAD-7B4D-A930-114264A276C5}"/>
              </a:ext>
            </a:extLst>
          </p:cNvPr>
          <p:cNvSpPr/>
          <p:nvPr/>
        </p:nvSpPr>
        <p:spPr>
          <a:xfrm>
            <a:off x="7936896" y="1995667"/>
            <a:ext cx="720896" cy="45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FA5A8-8169-FA4A-BA90-208E137CC707}"/>
              </a:ext>
            </a:extLst>
          </p:cNvPr>
          <p:cNvSpPr/>
          <p:nvPr/>
        </p:nvSpPr>
        <p:spPr>
          <a:xfrm>
            <a:off x="3173990" y="4160823"/>
            <a:ext cx="198009" cy="45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D7DC50-1E4B-7549-86D3-22C20601640A}"/>
              </a:ext>
            </a:extLst>
          </p:cNvPr>
          <p:cNvSpPr txBox="1"/>
          <p:nvPr/>
        </p:nvSpPr>
        <p:spPr>
          <a:xfrm>
            <a:off x="259720" y="6122105"/>
            <a:ext cx="8398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Rouzine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 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&amp; Rozhnova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G. Antigenic evolution of viruses in host populations. </a:t>
            </a:r>
            <a:r>
              <a:rPr lang="en-FR" sz="14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PLoS Pathog </a:t>
            </a:r>
            <a:r>
              <a:rPr lang="en-FR" sz="14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e1007291 (2018). </a:t>
            </a:r>
            <a:endParaRPr lang="en-FR" sz="14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eq9.pdf">
            <a:extLst>
              <a:ext uri="{FF2B5EF4-FFF2-40B4-BE49-F238E27FC236}">
                <a16:creationId xmlns:a16="http://schemas.microsoft.com/office/drawing/2014/main" id="{9EFDE532-397B-9E4E-98EF-18D4202FB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416" y="5118274"/>
            <a:ext cx="2584865" cy="1003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F998DC-C296-154E-815C-E14A96346468}"/>
              </a:ext>
            </a:extLst>
          </p:cNvPr>
          <p:cNvSpPr txBox="1"/>
          <p:nvPr/>
        </p:nvSpPr>
        <p:spPr>
          <a:xfrm>
            <a:off x="478429" y="1469787"/>
            <a:ext cx="82829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K</a:t>
            </a:r>
            <a:r>
              <a:rPr lang="en-US" sz="1600" dirty="0"/>
              <a:t>(</a:t>
            </a:r>
            <a:r>
              <a:rPr lang="en-US" sz="1600" i="1" dirty="0"/>
              <a:t>u</a:t>
            </a:r>
            <a:r>
              <a:rPr lang="en-US" sz="1600" dirty="0"/>
              <a:t>) – </a:t>
            </a:r>
            <a:r>
              <a:rPr lang="ru-RU" sz="1600" dirty="0">
                <a:solidFill>
                  <a:srgbClr val="C00000"/>
                </a:solidFill>
              </a:rPr>
              <a:t>нормализованная вероятность передачи вируса, как функция генетического расстояния </a:t>
            </a:r>
            <a:r>
              <a:rPr lang="en-US" sz="1600" i="1" dirty="0"/>
              <a:t>u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ru-RU" sz="1600" dirty="0">
                <a:solidFill>
                  <a:srgbClr val="C00000"/>
                </a:solidFill>
              </a:rPr>
              <a:t>между вирусом оставившим иммунную память и вирусом сегодня</a:t>
            </a:r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ru-RU" sz="1600" dirty="0">
                <a:solidFill>
                  <a:srgbClr val="C00000"/>
                </a:solidFill>
              </a:rPr>
              <a:t>Стандартный эпидемиологический подход  с классификацией выздоровевших и зараженных по генетическому расстоянию от штамма 1918 года.</a:t>
            </a:r>
          </a:p>
          <a:p>
            <a:endParaRPr lang="ru-RU" sz="1600" dirty="0"/>
          </a:p>
          <a:p>
            <a:r>
              <a:rPr lang="ru-RU" dirty="0">
                <a:solidFill>
                  <a:srgbClr val="C00000"/>
                </a:solidFill>
              </a:rPr>
              <a:t>Ответ: </a:t>
            </a:r>
            <a:r>
              <a:rPr lang="ru-RU" i="1" dirty="0" err="1"/>
              <a:t>r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) – </a:t>
            </a:r>
            <a:r>
              <a:rPr lang="ru-RU" dirty="0">
                <a:solidFill>
                  <a:srgbClr val="C00000"/>
                </a:solidFill>
              </a:rPr>
              <a:t>плотность распределения выздоровевших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sz="1800" dirty="0">
              <a:solidFill>
                <a:srgbClr val="C00000"/>
              </a:solidFill>
            </a:endParaRPr>
          </a:p>
          <a:p>
            <a:r>
              <a:rPr lang="ru-RU" sz="1800" dirty="0">
                <a:solidFill>
                  <a:srgbClr val="C00000"/>
                </a:solidFill>
              </a:rPr>
              <a:t>Ответ: </a:t>
            </a:r>
            <a:r>
              <a:rPr lang="ru-RU" dirty="0">
                <a:solidFill>
                  <a:srgbClr val="C00000"/>
                </a:solidFill>
              </a:rPr>
              <a:t>Эффективный коэффициент отбора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3E5DD-2E61-984D-B433-92A74DF78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3" y="3396893"/>
            <a:ext cx="4438276" cy="1097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19FF97-3439-9B48-9989-9479C099DC66}"/>
              </a:ext>
            </a:extLst>
          </p:cNvPr>
          <p:cNvSpPr txBox="1"/>
          <p:nvPr/>
        </p:nvSpPr>
        <p:spPr>
          <a:xfrm>
            <a:off x="4432494" y="3834966"/>
            <a:ext cx="3253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</a:t>
            </a:r>
            <a:r>
              <a:rPr lang="ru-RU" sz="1600" baseline="-25000" dirty="0"/>
              <a:t>0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C00000"/>
                </a:solidFill>
              </a:rPr>
              <a:t>— базовое число трансмиссии</a:t>
            </a:r>
            <a:endParaRPr lang="en-RU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256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7F2F-BE39-7F44-80E6-E0340EF0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2172"/>
            <a:ext cx="7886700" cy="994172"/>
          </a:xfrm>
        </p:spPr>
        <p:txBody>
          <a:bodyPr>
            <a:normAutofit/>
          </a:bodyPr>
          <a:lstStyle/>
          <a:p>
            <a:r>
              <a:rPr lang="en-FR" dirty="0"/>
              <a:t>6.2. </a:t>
            </a:r>
            <a:r>
              <a:rPr lang="ru-RU" dirty="0"/>
              <a:t>Порядок мутаций ускользания в ВИЧ</a:t>
            </a:r>
            <a:endParaRPr lang="en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91F3D-A3CF-4F44-A594-B878A435FD5A}"/>
              </a:ext>
            </a:extLst>
          </p:cNvPr>
          <p:cNvSpPr/>
          <p:nvPr/>
        </p:nvSpPr>
        <p:spPr>
          <a:xfrm>
            <a:off x="7456548" y="1886345"/>
            <a:ext cx="720896" cy="45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FB465B-A16E-C74C-8C4F-0B1DF5F7DBD6}"/>
              </a:ext>
            </a:extLst>
          </p:cNvPr>
          <p:cNvSpPr/>
          <p:nvPr/>
        </p:nvSpPr>
        <p:spPr>
          <a:xfrm>
            <a:off x="7945352" y="3210301"/>
            <a:ext cx="720896" cy="45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64D7D-09C6-A04C-9381-55C66F5795B8}"/>
              </a:ext>
            </a:extLst>
          </p:cNvPr>
          <p:cNvSpPr/>
          <p:nvPr/>
        </p:nvSpPr>
        <p:spPr>
          <a:xfrm>
            <a:off x="569290" y="3398709"/>
            <a:ext cx="720896" cy="45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4F627F-31F2-5F4F-B1D8-6D1B6E94D4C7}"/>
              </a:ext>
            </a:extLst>
          </p:cNvPr>
          <p:cNvSpPr/>
          <p:nvPr/>
        </p:nvSpPr>
        <p:spPr>
          <a:xfrm>
            <a:off x="628651" y="1931124"/>
            <a:ext cx="720896" cy="45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05F4E-0EC9-B74C-834C-FE06A135C2C6}"/>
              </a:ext>
            </a:extLst>
          </p:cNvPr>
          <p:cNvSpPr txBox="1"/>
          <p:nvPr/>
        </p:nvSpPr>
        <p:spPr>
          <a:xfrm>
            <a:off x="322321" y="5965828"/>
            <a:ext cx="79834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Batorsky, R., Sergeev, R. A. 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&amp; Rouzine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FR" sz="140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 M.</a:t>
            </a:r>
            <a:r>
              <a:rPr lang="en-FR" sz="140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route of HIV escape from immune response targeting multiple sites is determined by the cost-benefit tradeoff of escape mutations. </a:t>
            </a:r>
            <a:r>
              <a:rPr lang="en-FR" sz="14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PLoS Comput Biol </a:t>
            </a:r>
            <a:r>
              <a:rPr lang="en-FR" sz="14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e1003878</a:t>
            </a:r>
            <a:r>
              <a:rPr lang="ru-RU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4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(2014). </a:t>
            </a:r>
            <a:endParaRPr lang="en-FR" sz="14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22765-0851-7D40-A502-E367797E3C21}"/>
              </a:ext>
            </a:extLst>
          </p:cNvPr>
          <p:cNvSpPr/>
          <p:nvPr/>
        </p:nvSpPr>
        <p:spPr>
          <a:xfrm>
            <a:off x="683590" y="3513009"/>
            <a:ext cx="720896" cy="45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31ECD5-280A-824D-83F1-09C1D8B0AEFE}"/>
              </a:ext>
            </a:extLst>
          </p:cNvPr>
          <p:cNvSpPr/>
          <p:nvPr/>
        </p:nvSpPr>
        <p:spPr>
          <a:xfrm>
            <a:off x="4289743" y="1688482"/>
            <a:ext cx="720896" cy="45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AE0F8-6105-FC48-BAE1-7F6A49666F3E}"/>
              </a:ext>
            </a:extLst>
          </p:cNvPr>
          <p:cNvSpPr/>
          <p:nvPr/>
        </p:nvSpPr>
        <p:spPr>
          <a:xfrm>
            <a:off x="6433027" y="3283557"/>
            <a:ext cx="720896" cy="45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94F5FA-C469-3647-873E-3CE5653610B5}"/>
              </a:ext>
            </a:extLst>
          </p:cNvPr>
          <p:cNvSpPr/>
          <p:nvPr/>
        </p:nvSpPr>
        <p:spPr>
          <a:xfrm>
            <a:off x="6734884" y="3387247"/>
            <a:ext cx="720896" cy="45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213284-571C-1240-890F-5F15AA6558B5}"/>
              </a:ext>
            </a:extLst>
          </p:cNvPr>
          <p:cNvSpPr/>
          <p:nvPr/>
        </p:nvSpPr>
        <p:spPr>
          <a:xfrm>
            <a:off x="6756658" y="1646269"/>
            <a:ext cx="720896" cy="458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E50CFD7-A509-644C-A5B8-684E6BB0EB03}"/>
              </a:ext>
            </a:extLst>
          </p:cNvPr>
          <p:cNvSpPr txBox="1">
            <a:spLocks/>
          </p:cNvSpPr>
          <p:nvPr/>
        </p:nvSpPr>
        <p:spPr>
          <a:xfrm>
            <a:off x="628650" y="29546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dirty="0"/>
              <a:t>7.2. Порядок и скорость </a:t>
            </a:r>
            <a:r>
              <a:rPr lang="ru-RU" dirty="0" err="1"/>
              <a:t>ИММУННОго</a:t>
            </a:r>
            <a:r>
              <a:rPr lang="ru-RU" dirty="0"/>
              <a:t> ускользания ВИЧ в пациенте</a:t>
            </a:r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044188-E40C-6349-8E2A-E6F6F7610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32" y="2221702"/>
            <a:ext cx="3600966" cy="35311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E98980-1358-474C-A348-8332E1DC5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2" y="2356704"/>
            <a:ext cx="3276600" cy="3378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F22DE1-0CD8-D849-88E3-D25D64CEA351}"/>
              </a:ext>
            </a:extLst>
          </p:cNvPr>
          <p:cNvSpPr txBox="1"/>
          <p:nvPr/>
        </p:nvSpPr>
        <p:spPr>
          <a:xfrm>
            <a:off x="569290" y="1386779"/>
            <a:ext cx="3943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C00000"/>
                </a:solidFill>
              </a:rPr>
              <a:t>Если число </a:t>
            </a:r>
            <a:r>
              <a:rPr lang="ru-RU" dirty="0" err="1">
                <a:solidFill>
                  <a:srgbClr val="C00000"/>
                </a:solidFill>
              </a:rPr>
              <a:t>цитотоксичных</a:t>
            </a:r>
            <a:r>
              <a:rPr lang="ru-RU" dirty="0">
                <a:solidFill>
                  <a:srgbClr val="C00000"/>
                </a:solidFill>
              </a:rPr>
              <a:t> клеток</a:t>
            </a:r>
          </a:p>
          <a:p>
            <a:pPr algn="ctr"/>
            <a:r>
              <a:rPr lang="ru-RU" dirty="0">
                <a:solidFill>
                  <a:srgbClr val="C00000"/>
                </a:solidFill>
              </a:rPr>
              <a:t>растет, но не убывает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3CAEA8-E685-C84F-BC55-F1CFBDF695D5}"/>
              </a:ext>
            </a:extLst>
          </p:cNvPr>
          <p:cNvSpPr txBox="1"/>
          <p:nvPr/>
        </p:nvSpPr>
        <p:spPr>
          <a:xfrm>
            <a:off x="4572000" y="1373753"/>
            <a:ext cx="397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C00000"/>
                </a:solidFill>
              </a:rPr>
              <a:t>Если число </a:t>
            </a:r>
            <a:r>
              <a:rPr lang="ru-RU" dirty="0" err="1">
                <a:solidFill>
                  <a:srgbClr val="C00000"/>
                </a:solidFill>
              </a:rPr>
              <a:t>цитотоксичных</a:t>
            </a:r>
            <a:r>
              <a:rPr lang="ru-RU" dirty="0">
                <a:solidFill>
                  <a:srgbClr val="C00000"/>
                </a:solidFill>
              </a:rPr>
              <a:t> клеток</a:t>
            </a:r>
          </a:p>
          <a:p>
            <a:pPr algn="ctr"/>
            <a:r>
              <a:rPr lang="ru-RU" dirty="0">
                <a:solidFill>
                  <a:srgbClr val="C00000"/>
                </a:solidFill>
              </a:rPr>
              <a:t>убывает после мутации</a:t>
            </a:r>
          </a:p>
        </p:txBody>
      </p:sp>
    </p:spTree>
    <p:extLst>
      <p:ext uri="{BB962C8B-B14F-4D97-AF65-F5344CB8AC3E}">
        <p14:creationId xmlns:p14="http://schemas.microsoft.com/office/powerpoint/2010/main" val="3808921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0077-37B1-C84A-A1D7-CF4B733D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83" y="302151"/>
            <a:ext cx="8356233" cy="1266029"/>
          </a:xfrm>
        </p:spPr>
        <p:txBody>
          <a:bodyPr>
            <a:noAutofit/>
          </a:bodyPr>
          <a:lstStyle/>
          <a:p>
            <a:r>
              <a:rPr lang="ru-RU" sz="2800" dirty="0"/>
              <a:t>7.3. Может ли ВИЧ ускользнуть генетически от дефектной интерферирующей частицы?</a:t>
            </a:r>
            <a:endParaRPr lang="en-F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26BEE-73A4-F946-AA09-49A5BBF4D22E}"/>
              </a:ext>
            </a:extLst>
          </p:cNvPr>
          <p:cNvSpPr txBox="1"/>
          <p:nvPr/>
        </p:nvSpPr>
        <p:spPr>
          <a:xfrm>
            <a:off x="225297" y="6028988"/>
            <a:ext cx="827084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35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Rouzine, I. M. </a:t>
            </a:r>
            <a:r>
              <a:rPr lang="en-FR" sz="135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&amp; Weinberger, L. S. Design requirements for interfering particles to maintain co-adaptive stability with HIV-1. </a:t>
            </a:r>
            <a:r>
              <a:rPr lang="en-FR" sz="135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Journal of Virology </a:t>
            </a:r>
            <a:r>
              <a:rPr lang="en-FR" sz="135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87</a:t>
            </a:r>
            <a:r>
              <a:rPr lang="en-FR" sz="135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2081-2093</a:t>
            </a:r>
            <a:r>
              <a:rPr lang="ru-RU" sz="135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35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(2013). </a:t>
            </a:r>
            <a:endParaRPr lang="en-FR" sz="135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13CB58-E2BE-9642-A635-542D27F302D6}"/>
              </a:ext>
            </a:extLst>
          </p:cNvPr>
          <p:cNvSpPr/>
          <p:nvPr/>
        </p:nvSpPr>
        <p:spPr>
          <a:xfrm>
            <a:off x="14847" y="2162213"/>
            <a:ext cx="613803" cy="497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0BB8E7-FAC1-2F42-9E22-47695D402666}"/>
              </a:ext>
            </a:extLst>
          </p:cNvPr>
          <p:cNvSpPr/>
          <p:nvPr/>
        </p:nvSpPr>
        <p:spPr>
          <a:xfrm>
            <a:off x="2159759" y="2464505"/>
            <a:ext cx="3439235" cy="22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04F70-64A5-0B4B-B3E9-1DCEA2078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1794237"/>
            <a:ext cx="7058891" cy="3269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8860A-964C-814C-8A4C-6EA98E37C3BE}"/>
              </a:ext>
            </a:extLst>
          </p:cNvPr>
          <p:cNvSpPr txBox="1"/>
          <p:nvPr/>
        </p:nvSpPr>
        <p:spPr>
          <a:xfrm>
            <a:off x="225297" y="5364698"/>
            <a:ext cx="906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Ответ: Одной мутацией не может, нужна немедленная компенсация в других местах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7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8366-17DC-F244-AB5D-80075F1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58" y="92728"/>
            <a:ext cx="8937171" cy="1485854"/>
          </a:xfrm>
        </p:spPr>
        <p:txBody>
          <a:bodyPr>
            <a:noAutofit/>
          </a:bodyPr>
          <a:lstStyle/>
          <a:p>
            <a:r>
              <a:rPr lang="ru-RU" sz="2400" dirty="0"/>
              <a:t>7.4. Может ли ВИЧ убежать от дефектной интерферирующей частицы на уровне популяции?</a:t>
            </a:r>
            <a:endParaRPr lang="en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A24C7-813B-F148-9AB8-C1BA50CA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7" y="1357745"/>
            <a:ext cx="4303067" cy="3726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9BB4D-0D57-BC4D-89B0-3D45EE905D2F}"/>
              </a:ext>
            </a:extLst>
          </p:cNvPr>
          <p:cNvSpPr txBox="1"/>
          <p:nvPr/>
        </p:nvSpPr>
        <p:spPr>
          <a:xfrm>
            <a:off x="206828" y="5903197"/>
            <a:ext cx="8937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Rast, L. I.,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Rouzine, I. M.,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Rozhnova, G., Bishop, L., Weinberger, A. D. &amp; Weinberger, L. S. Conflicting selection pressures will constrain viral escape from interfering particles: Principles for designing resistance-proof antivirals. </a:t>
            </a:r>
            <a:r>
              <a:rPr lang="en-FR" sz="1200" i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PLoS Comput Biol </a:t>
            </a:r>
            <a:r>
              <a:rPr lang="en-FR" sz="1200" b="1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12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e1004799</a:t>
            </a:r>
            <a:r>
              <a:rPr lang="ru-RU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FR" sz="1200" dirty="0">
                <a:solidFill>
                  <a:srgbClr val="0432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(2016). </a:t>
            </a:r>
            <a:endParaRPr lang="en-FR" sz="1200" dirty="0">
              <a:solidFill>
                <a:srgbClr val="0432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44E5C-35F5-0040-8E8F-D32FF33FF25E}"/>
              </a:ext>
            </a:extLst>
          </p:cNvPr>
          <p:cNvSpPr txBox="1"/>
          <p:nvPr/>
        </p:nvSpPr>
        <p:spPr>
          <a:xfrm>
            <a:off x="225297" y="5364698"/>
            <a:ext cx="867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Ответ: Одной мутацией не может, из-за </a:t>
            </a:r>
            <a:r>
              <a:rPr lang="ru-RU" dirty="0" err="1">
                <a:solidFill>
                  <a:srgbClr val="C00000"/>
                </a:solidFill>
              </a:rPr>
              <a:t>коинфекции</a:t>
            </a:r>
            <a:r>
              <a:rPr lang="ru-RU" dirty="0">
                <a:solidFill>
                  <a:srgbClr val="C00000"/>
                </a:solidFill>
              </a:rPr>
              <a:t> людей разными штаммами. 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50C4E-667D-B640-8278-63F099EB8A37}"/>
              </a:ext>
            </a:extLst>
          </p:cNvPr>
          <p:cNvSpPr txBox="1"/>
          <p:nvPr/>
        </p:nvSpPr>
        <p:spPr>
          <a:xfrm>
            <a:off x="5708072" y="2965775"/>
            <a:ext cx="26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Конфликт </a:t>
            </a:r>
            <a:r>
              <a:rPr lang="ru-RU" dirty="0" err="1">
                <a:solidFill>
                  <a:srgbClr val="C00000"/>
                </a:solidFill>
              </a:rPr>
              <a:t>биоуровней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F636AD-6554-5449-A0AB-D184C922D4D1}"/>
              </a:ext>
            </a:extLst>
          </p:cNvPr>
          <p:cNvSpPr/>
          <p:nvPr/>
        </p:nvSpPr>
        <p:spPr>
          <a:xfrm>
            <a:off x="1171575" y="3943350"/>
            <a:ext cx="1971675" cy="61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37575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8FB8-7DE2-2A4D-A121-B09C6585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BE05C-41ED-D549-82C7-91259ACBD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Вопросы?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0423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5636" y="313396"/>
            <a:ext cx="7298201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Разные начальные условия</a:t>
            </a:r>
            <a:endParaRPr lang="en-F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6DCDF2-CCFE-A246-8E00-0018A973FC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5" y="1789113"/>
            <a:ext cx="3975100" cy="39163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FA636B-4756-C649-87CE-CF6915A35CAB}"/>
              </a:ext>
            </a:extLst>
          </p:cNvPr>
          <p:cNvSpPr txBox="1"/>
          <p:nvPr/>
        </p:nvSpPr>
        <p:spPr>
          <a:xfrm>
            <a:off x="5069709" y="465896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ambria" panose="02040503050406030204" pitchFamily="18" charset="0"/>
              </a:rPr>
              <a:t>f (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en-US" i="1" dirty="0">
                <a:solidFill>
                  <a:srgbClr val="FF0000"/>
                </a:solidFill>
                <a:latin typeface="Cambria" panose="02040503050406030204" pitchFamily="18" charset="0"/>
              </a:rPr>
              <a:t>)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=</a:t>
            </a:r>
            <a:r>
              <a:rPr lang="en-US" i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endParaRPr lang="en-FR" baseline="-25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D7607-4244-224A-98BC-E0DF0C2E9F92}"/>
              </a:ext>
            </a:extLst>
          </p:cNvPr>
          <p:cNvSpPr txBox="1"/>
          <p:nvPr/>
        </p:nvSpPr>
        <p:spPr>
          <a:xfrm>
            <a:off x="2532395" y="253436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  <a:latin typeface="Cambria" panose="02040503050406030204" pitchFamily="18" charset="0"/>
              </a:rPr>
              <a:t>f (</a:t>
            </a:r>
            <a:r>
              <a:rPr lang="en-US" dirty="0">
                <a:solidFill>
                  <a:srgbClr val="0432FF"/>
                </a:solidFill>
                <a:latin typeface="Cambria" panose="02040503050406030204" pitchFamily="18" charset="0"/>
              </a:rPr>
              <a:t>0</a:t>
            </a:r>
            <a:r>
              <a:rPr lang="en-US" i="1" dirty="0">
                <a:solidFill>
                  <a:srgbClr val="0432FF"/>
                </a:solidFill>
                <a:latin typeface="Cambria" panose="02040503050406030204" pitchFamily="18" charset="0"/>
              </a:rPr>
              <a:t>) </a:t>
            </a:r>
            <a:r>
              <a:rPr lang="en-US" dirty="0">
                <a:solidFill>
                  <a:srgbClr val="0432FF"/>
                </a:solidFill>
                <a:latin typeface="Cambria" panose="02040503050406030204" pitchFamily="18" charset="0"/>
              </a:rPr>
              <a:t>=</a:t>
            </a:r>
            <a:r>
              <a:rPr lang="en-US" i="1" dirty="0">
                <a:solidFill>
                  <a:srgbClr val="0432FF"/>
                </a:solidFill>
                <a:latin typeface="Cambria" panose="02040503050406030204" pitchFamily="18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ambria" panose="02040503050406030204" pitchFamily="18" charset="0"/>
              </a:rPr>
              <a:t>1</a:t>
            </a:r>
            <a:endParaRPr lang="en-FR" baseline="-25000" dirty="0">
              <a:solidFill>
                <a:srgbClr val="0432FF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7360F-DA41-7B42-82F8-ADED1144921E}"/>
              </a:ext>
            </a:extLst>
          </p:cNvPr>
          <p:cNvSpPr/>
          <p:nvPr/>
        </p:nvSpPr>
        <p:spPr>
          <a:xfrm>
            <a:off x="4524146" y="5584943"/>
            <a:ext cx="427512" cy="620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6CA440-D428-854E-9A4F-0A0B0656E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37" y="4526852"/>
            <a:ext cx="2235200" cy="685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045022-2210-9F4A-ACC6-85B69FA14361}"/>
              </a:ext>
            </a:extLst>
          </p:cNvPr>
          <p:cNvSpPr txBox="1"/>
          <p:nvPr/>
        </p:nvSpPr>
        <p:spPr>
          <a:xfrm>
            <a:off x="2153522" y="4720518"/>
            <a:ext cx="17391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Аккумуляция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FE0F7D-DA02-D74F-905B-211E0B1592B1}"/>
              </a:ext>
            </a:extLst>
          </p:cNvPr>
          <p:cNvSpPr txBox="1"/>
          <p:nvPr/>
        </p:nvSpPr>
        <p:spPr>
          <a:xfrm>
            <a:off x="1202319" y="5521352"/>
            <a:ext cx="213872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400" dirty="0"/>
              <a:t>Время в поколениях, </a:t>
            </a:r>
            <a:r>
              <a:rPr lang="en-US" sz="1400" dirty="0"/>
              <a:t>t</a:t>
            </a:r>
            <a:endParaRPr lang="en-RU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5CD7C-039D-9A40-90BF-1457565F8A6D}"/>
              </a:ext>
            </a:extLst>
          </p:cNvPr>
          <p:cNvSpPr txBox="1"/>
          <p:nvPr/>
        </p:nvSpPr>
        <p:spPr>
          <a:xfrm rot="16200000">
            <a:off x="-521244" y="3577954"/>
            <a:ext cx="16482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400" dirty="0"/>
              <a:t>Доля мутантов, </a:t>
            </a:r>
            <a:r>
              <a:rPr lang="en-US" sz="1400" dirty="0"/>
              <a:t>f</a:t>
            </a:r>
            <a:endParaRPr lang="en-RU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A7D7D-7BE5-C34F-99EC-2F6E573DEAA2}"/>
              </a:ext>
            </a:extLst>
          </p:cNvPr>
          <p:cNvGrpSpPr/>
          <p:nvPr/>
        </p:nvGrpSpPr>
        <p:grpSpPr>
          <a:xfrm>
            <a:off x="3724788" y="2333151"/>
            <a:ext cx="5101491" cy="745464"/>
            <a:chOff x="3810000" y="5802593"/>
            <a:chExt cx="5101491" cy="7454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17AA9C-4DF1-664E-BE85-4B83327EA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5802593"/>
              <a:ext cx="5101491" cy="74546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4341A0-C65D-CC4E-BF51-3ED17F4B686C}"/>
                </a:ext>
              </a:extLst>
            </p:cNvPr>
            <p:cNvSpPr/>
            <p:nvPr/>
          </p:nvSpPr>
          <p:spPr>
            <a:xfrm>
              <a:off x="6872288" y="5802593"/>
              <a:ext cx="107762" cy="246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198F28-E887-9A45-BC2F-BD3083B7459D}"/>
              </a:ext>
            </a:extLst>
          </p:cNvPr>
          <p:cNvCxnSpPr/>
          <p:nvPr/>
        </p:nvCxnSpPr>
        <p:spPr>
          <a:xfrm flipH="1">
            <a:off x="1862627" y="2746533"/>
            <a:ext cx="638175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EB1377-49E3-9942-B0F0-FCD8D0BDA700}"/>
              </a:ext>
            </a:extLst>
          </p:cNvPr>
          <p:cNvSpPr txBox="1"/>
          <p:nvPr/>
        </p:nvSpPr>
        <p:spPr>
          <a:xfrm>
            <a:off x="6753481" y="2269651"/>
            <a:ext cx="26962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RU" sz="1200" dirty="0"/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A437AD-30EF-C444-A9DC-2BF9F08BC9D8}"/>
              </a:ext>
            </a:extLst>
          </p:cNvPr>
          <p:cNvCxnSpPr>
            <a:cxnSpLocks/>
          </p:cNvCxnSpPr>
          <p:nvPr/>
        </p:nvCxnSpPr>
        <p:spPr>
          <a:xfrm flipH="1">
            <a:off x="3566071" y="4882452"/>
            <a:ext cx="138558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53086B4-99D0-F248-8F14-E78505C01B86}"/>
              </a:ext>
            </a:extLst>
          </p:cNvPr>
          <p:cNvSpPr/>
          <p:nvPr/>
        </p:nvSpPr>
        <p:spPr>
          <a:xfrm rot="320025">
            <a:off x="2067033" y="4242379"/>
            <a:ext cx="884212" cy="177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8DF3F5-FB59-554E-98C6-701C0270BDE8}"/>
              </a:ext>
            </a:extLst>
          </p:cNvPr>
          <p:cNvSpPr txBox="1"/>
          <p:nvPr/>
        </p:nvSpPr>
        <p:spPr>
          <a:xfrm rot="1277490">
            <a:off x="1058390" y="3961720"/>
            <a:ext cx="1281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</a:rPr>
              <a:t>Конкуренция</a:t>
            </a:r>
            <a:endParaRPr lang="en-RU" sz="1400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F7A467-E834-BE46-A9D1-B329993A2251}"/>
              </a:ext>
            </a:extLst>
          </p:cNvPr>
          <p:cNvCxnSpPr>
            <a:cxnSpLocks/>
          </p:cNvCxnSpPr>
          <p:nvPr/>
        </p:nvCxnSpPr>
        <p:spPr>
          <a:xfrm flipH="1">
            <a:off x="1920793" y="4070809"/>
            <a:ext cx="1803995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32BC12-F73A-2D41-8DE2-1CAEF4E7DBD1}"/>
              </a:ext>
            </a:extLst>
          </p:cNvPr>
          <p:cNvSpPr txBox="1"/>
          <p:nvPr/>
        </p:nvSpPr>
        <p:spPr>
          <a:xfrm>
            <a:off x="3862747" y="386183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mbria" panose="02040503050406030204" pitchFamily="18" charset="0"/>
              </a:rPr>
              <a:t>0 &lt; </a:t>
            </a:r>
            <a:r>
              <a:rPr lang="en-US" i="1" dirty="0">
                <a:solidFill>
                  <a:srgbClr val="00B050"/>
                </a:solidFill>
                <a:latin typeface="Cambria" panose="02040503050406030204" pitchFamily="18" charset="0"/>
              </a:rPr>
              <a:t>f </a:t>
            </a:r>
            <a:r>
              <a:rPr lang="en-US" dirty="0">
                <a:solidFill>
                  <a:srgbClr val="00B050"/>
                </a:solidFill>
                <a:latin typeface="Cambria" panose="02040503050406030204" pitchFamily="18" charset="0"/>
              </a:rPr>
              <a:t>(0) &lt; 1</a:t>
            </a:r>
            <a:endParaRPr lang="en-FR" baseline="-250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2F5FB03-6B29-ED43-84BB-42E53F5EF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33" y="3684819"/>
            <a:ext cx="3682995" cy="685799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F363D42-D7A6-E545-9013-B4C9B68344C9}"/>
              </a:ext>
            </a:extLst>
          </p:cNvPr>
          <p:cNvSpPr/>
          <p:nvPr/>
        </p:nvSpPr>
        <p:spPr>
          <a:xfrm>
            <a:off x="7213379" y="2333474"/>
            <a:ext cx="1612900" cy="8419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15C4F68-5BFA-1D43-8933-D06102B28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0" y="2305050"/>
            <a:ext cx="1092200" cy="7239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E74C136-A31B-544C-9D44-66F9D1E46F17}"/>
              </a:ext>
            </a:extLst>
          </p:cNvPr>
          <p:cNvSpPr txBox="1"/>
          <p:nvPr/>
        </p:nvSpPr>
        <p:spPr>
          <a:xfrm>
            <a:off x="2152070" y="3341317"/>
            <a:ext cx="1249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432FF"/>
                </a:solidFill>
              </a:rPr>
              <a:t>Адаптация</a:t>
            </a:r>
            <a:endParaRPr lang="en-US" sz="16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4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1775" y="184150"/>
            <a:ext cx="8912225" cy="1143000"/>
          </a:xfrm>
        </p:spPr>
        <p:txBody>
          <a:bodyPr/>
          <a:lstStyle/>
          <a:p>
            <a:r>
              <a:rPr lang="en-FR" sz="3600">
                <a:latin typeface="Symbol" pitchFamily="2" charset="2"/>
              </a:rPr>
              <a:t>m </a:t>
            </a:r>
            <a:r>
              <a:rPr lang="ru-RU" sz="3600" dirty="0">
                <a:latin typeface="Symbol" pitchFamily="2" charset="2"/>
              </a:rPr>
              <a:t>&lt;&lt; 1</a:t>
            </a:r>
            <a:r>
              <a:rPr lang="ru-RU" dirty="0">
                <a:latin typeface="Symbol" pitchFamily="2" charset="2"/>
              </a:rPr>
              <a:t>: </a:t>
            </a:r>
            <a:r>
              <a:rPr lang="ru-RU" dirty="0"/>
              <a:t>Стохастическая модель</a:t>
            </a:r>
            <a:br>
              <a:rPr lang="ru-RU" dirty="0"/>
            </a:br>
            <a:r>
              <a:rPr lang="ru-RU" dirty="0">
                <a:sym typeface="Wingdings" pitchFamily="2" charset="2"/>
              </a:rPr>
              <a:t>Один локус, две аллели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48AC4-BA70-2345-8009-6BDBC32DA40F}"/>
              </a:ext>
            </a:extLst>
          </p:cNvPr>
          <p:cNvSpPr txBox="1"/>
          <p:nvPr/>
        </p:nvSpPr>
        <p:spPr>
          <a:xfrm>
            <a:off x="440871" y="4032092"/>
            <a:ext cx="7069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/>
              <a:t>  </a:t>
            </a:r>
            <a:r>
              <a:rPr lang="ru-RU" dirty="0">
                <a:solidFill>
                  <a:srgbClr val="C00000"/>
                </a:solidFill>
              </a:rPr>
              <a:t>—</a:t>
            </a:r>
            <a:r>
              <a:rPr lang="ru-RU" dirty="0"/>
              <a:t> </a:t>
            </a:r>
            <a:r>
              <a:rPr lang="ru-RU" dirty="0">
                <a:solidFill>
                  <a:srgbClr val="C00000"/>
                </a:solidFill>
              </a:rPr>
              <a:t>коэффициент отбора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dirty="0"/>
              <a:t>  </a:t>
            </a:r>
            <a:r>
              <a:rPr lang="ru-RU" dirty="0">
                <a:solidFill>
                  <a:srgbClr val="C00000"/>
                </a:solidFill>
              </a:rPr>
              <a:t>—</a:t>
            </a:r>
            <a:r>
              <a:rPr lang="ru-RU" dirty="0"/>
              <a:t> </a:t>
            </a:r>
            <a:r>
              <a:rPr lang="ru-RU" dirty="0">
                <a:solidFill>
                  <a:srgbClr val="C00000"/>
                </a:solidFill>
              </a:rPr>
              <a:t>размер популяции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latin typeface="Symbol" pitchFamily="2" charset="2"/>
                <a:cs typeface="Arial" panose="020B0604020202020204" pitchFamily="34" charset="0"/>
              </a:rPr>
              <a:t>m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dirty="0">
                <a:solidFill>
                  <a:srgbClr val="C00000"/>
                </a:solidFill>
              </a:rPr>
              <a:t>вероятность мутации</a:t>
            </a:r>
          </a:p>
          <a:p>
            <a:pPr marL="285750" indent="-285750">
              <a:buFont typeface="Symbol" pitchFamily="2" charset="2"/>
              <a:buChar char="m"/>
            </a:pPr>
            <a:endParaRPr lang="ru-RU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9D6483-7BA5-BC48-87C0-53A15B61B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21" y="1017279"/>
            <a:ext cx="5205722" cy="52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604F3-6E9C-6B4C-9366-E2601E428574}"/>
              </a:ext>
            </a:extLst>
          </p:cNvPr>
          <p:cNvSpPr txBox="1"/>
          <p:nvPr/>
        </p:nvSpPr>
        <p:spPr>
          <a:xfrm>
            <a:off x="3373879" y="403209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ru-RU" dirty="0"/>
              <a:t> </a:t>
            </a:r>
            <a:r>
              <a:rPr lang="en-US" dirty="0"/>
              <a:t>=</a:t>
            </a:r>
            <a:r>
              <a:rPr lang="ru-RU" dirty="0"/>
              <a:t> </a:t>
            </a:r>
            <a:r>
              <a:rPr lang="en-US" dirty="0"/>
              <a:t>(b</a:t>
            </a:r>
            <a:r>
              <a:rPr lang="en-US" baseline="-25000" dirty="0"/>
              <a:t>1</a:t>
            </a:r>
            <a:r>
              <a:rPr lang="en-US" dirty="0"/>
              <a:t>-b</a:t>
            </a:r>
            <a:r>
              <a:rPr lang="en-US" baseline="-25000" dirty="0"/>
              <a:t>2</a:t>
            </a:r>
            <a:r>
              <a:rPr lang="en-US" dirty="0"/>
              <a:t>)/b</a:t>
            </a:r>
            <a:r>
              <a:rPr lang="en-US" baseline="-25000" dirty="0"/>
              <a:t>1</a:t>
            </a:r>
            <a:endParaRPr lang="en-FR" baseline="-25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88614F-61D1-D04D-BD5A-C0EED204E0BF}"/>
              </a:ext>
            </a:extLst>
          </p:cNvPr>
          <p:cNvSpPr txBox="1">
            <a:spLocks/>
          </p:cNvSpPr>
          <p:nvPr/>
        </p:nvSpPr>
        <p:spPr>
          <a:xfrm>
            <a:off x="440871" y="256355"/>
            <a:ext cx="727391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стохастическая эволюция</a:t>
            </a:r>
            <a:endParaRPr lang="en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8CD856-86BA-F949-9DB8-9F4B8AD89640}"/>
              </a:ext>
            </a:extLst>
          </p:cNvPr>
          <p:cNvSpPr txBox="1">
            <a:spLocks/>
          </p:cNvSpPr>
          <p:nvPr/>
        </p:nvSpPr>
        <p:spPr>
          <a:xfrm>
            <a:off x="5960802" y="205273"/>
            <a:ext cx="2243398" cy="739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3200" dirty="0">
                <a:solidFill>
                  <a:schemeClr val="tx1"/>
                </a:solidFill>
                <a:latin typeface="Symbol" pitchFamily="2" charset="2"/>
                <a:cs typeface="Arial" panose="020B0604020202020204" pitchFamily="34" charset="0"/>
              </a:rPr>
              <a:t>m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&lt;&lt; 1</a:t>
            </a:r>
            <a:r>
              <a:rPr lang="ru-R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8E459-B6B3-A248-B719-219FFD530E03}"/>
              </a:ext>
            </a:extLst>
          </p:cNvPr>
          <p:cNvSpPr txBox="1"/>
          <p:nvPr/>
        </p:nvSpPr>
        <p:spPr>
          <a:xfrm>
            <a:off x="603318" y="2121879"/>
            <a:ext cx="3940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solidFill>
                  <a:srgbClr val="C00000"/>
                </a:solidFill>
              </a:rPr>
              <a:t>Редкие случайные мутации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C00000"/>
                </a:solidFill>
              </a:rPr>
              <a:t>Случайный генетический дрейф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6027" y="175448"/>
            <a:ext cx="650875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моделирования</a:t>
            </a:r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ED136-27BD-814A-B9C4-486648801BDD}"/>
              </a:ext>
            </a:extLst>
          </p:cNvPr>
          <p:cNvSpPr txBox="1"/>
          <p:nvPr/>
        </p:nvSpPr>
        <p:spPr>
          <a:xfrm>
            <a:off x="252593" y="2118557"/>
            <a:ext cx="8570132" cy="197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Большое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dirty="0"/>
              <a:t> (детерминизм)</a:t>
            </a:r>
            <a:r>
              <a:rPr lang="en-US" dirty="0"/>
              <a:t>: </a:t>
            </a:r>
            <a:r>
              <a:rPr lang="ru-RU" dirty="0"/>
              <a:t>Обычные дифференциальные уравнения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Любое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/>
              <a:t>: </a:t>
            </a:r>
            <a:r>
              <a:rPr lang="ru-RU" dirty="0"/>
              <a:t>Диффузионное уравнение </a:t>
            </a:r>
            <a:r>
              <a:rPr lang="ru-RU" dirty="0" err="1"/>
              <a:t>Колморогова</a:t>
            </a:r>
            <a:r>
              <a:rPr lang="ru-RU" dirty="0"/>
              <a:t> (</a:t>
            </a:r>
            <a:r>
              <a:rPr lang="ru-RU" dirty="0" err="1"/>
              <a:t>Фоккер</a:t>
            </a:r>
            <a:r>
              <a:rPr lang="ru-RU" dirty="0"/>
              <a:t>-Планка)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Теория вероятности и Марковские процессы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Компьютерное моделирование Монте Карло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BD4B0-D83A-064C-A64B-2FA33B75973E}"/>
              </a:ext>
            </a:extLst>
          </p:cNvPr>
          <p:cNvSpPr txBox="1"/>
          <p:nvPr/>
        </p:nvSpPr>
        <p:spPr>
          <a:xfrm>
            <a:off x="526025" y="5651291"/>
            <a:ext cx="80919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6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Rouzine IM, Coffin JM (2001) Transition between stochastic evolution and deterministic evolution in the presence of selection: general theory and application to virology [review]. </a:t>
            </a:r>
            <a:r>
              <a:rPr lang="en-RU" sz="1600" i="1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Microbio Mol Bio Rev</a:t>
            </a:r>
            <a:r>
              <a:rPr lang="en-RU" sz="16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RU" sz="1600" b="1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65</a:t>
            </a:r>
            <a:r>
              <a:rPr lang="en-RU" sz="16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151-185 </a:t>
            </a:r>
            <a:endParaRPr lang="en-RU" sz="1600" dirty="0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55459-0DD1-8D47-AD4D-0728B284DC39}"/>
              </a:ext>
            </a:extLst>
          </p:cNvPr>
          <p:cNvSpPr txBox="1"/>
          <p:nvPr/>
        </p:nvSpPr>
        <p:spPr>
          <a:xfrm>
            <a:off x="389309" y="4897349"/>
            <a:ext cx="83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вирусов, см. обзор с выводом и решениями уравнения Колмогорова: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4281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{F9BFADBC-3616-764B-8B33-F452373908BE}tf10001070_mac</Template>
  <TotalTime>7398</TotalTime>
  <Words>3467</Words>
  <Application>Microsoft Macintosh PowerPoint</Application>
  <PresentationFormat>On-screen Show (4:3)</PresentationFormat>
  <Paragraphs>440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Arial</vt:lpstr>
      <vt:lpstr>Calibri</vt:lpstr>
      <vt:lpstr>Cambria</vt:lpstr>
      <vt:lpstr>Cambria Math</vt:lpstr>
      <vt:lpstr>Rockwell</vt:lpstr>
      <vt:lpstr>Rockwell Condensed</vt:lpstr>
      <vt:lpstr>Rockwell Extra Bold</vt:lpstr>
      <vt:lpstr>Symbol</vt:lpstr>
      <vt:lpstr>Times New Roman</vt:lpstr>
      <vt:lpstr>TimesNewRomanPS</vt:lpstr>
      <vt:lpstr>TimesNewRomanPSMT</vt:lpstr>
      <vt:lpstr>Wingdings</vt:lpstr>
      <vt:lpstr>Wood Type</vt:lpstr>
      <vt:lpstr>Одиночные волны в теории эволюции</vt:lpstr>
      <vt:lpstr>метод популяционной генетики</vt:lpstr>
      <vt:lpstr>Одна популяция геномов</vt:lpstr>
      <vt:lpstr>Терминология сфотографировать на телефон</vt:lpstr>
      <vt:lpstr>PowerPoint Presentation</vt:lpstr>
      <vt:lpstr>ОДУ m  &gt;&gt; 1: детерминистическая эволюция</vt:lpstr>
      <vt:lpstr>Разные начальные условия</vt:lpstr>
      <vt:lpstr>m &lt;&lt; 1: Стохастическая модель Один локус, две аллели</vt:lpstr>
      <vt:lpstr>Методы моделирования</vt:lpstr>
      <vt:lpstr>PowerPoint Presentation</vt:lpstr>
      <vt:lpstr>2 локуса 2 аллели на каждый</vt:lpstr>
      <vt:lpstr>Клональная интерференция эффект фишера-мюллера</vt:lpstr>
      <vt:lpstr>L локусов две аллели на локус</vt:lpstr>
      <vt:lpstr>Метод Монте Карло, версия Wright-Fisher</vt:lpstr>
      <vt:lpstr>Базовая модель приспособленности</vt:lpstr>
      <vt:lpstr>Метод разломанной палки</vt:lpstr>
      <vt:lpstr>Монте Карло: бегущая волна</vt:lpstr>
      <vt:lpstr>Как решать аналитически?</vt:lpstr>
      <vt:lpstr>Модель L &gt;&gt; 1 локусов</vt:lpstr>
      <vt:lpstr>Алгоритм аналитического решения–детерминистическое приближение</vt:lpstr>
      <vt:lpstr>Детерминистическая динамика основной волны</vt:lpstr>
      <vt:lpstr>Непрерывное приближение</vt:lpstr>
      <vt:lpstr>Анзац бегущей волны</vt:lpstr>
      <vt:lpstr>Волна близи пика</vt:lpstr>
      <vt:lpstr>волна имеет  край (фронт)</vt:lpstr>
      <vt:lpstr>Перепад между краем и центром</vt:lpstr>
      <vt:lpstr>Значение V из детерминистического рассмотрения не находится</vt:lpstr>
      <vt:lpstr>Выводы 1</vt:lpstr>
      <vt:lpstr>Стохастический фронт  бегущей волны </vt:lpstr>
      <vt:lpstr>Адаптация лучший класс: Эффективные коэффициент отбора и частота мутаций</vt:lpstr>
      <vt:lpstr>Режим быстрой адаптации</vt:lpstr>
      <vt:lpstr>Скорость появления новых классов = скорости волны </vt:lpstr>
      <vt:lpstr>Скорость волны: результат</vt:lpstr>
      <vt:lpstr>Сравнение с более поздними результатами</vt:lpstr>
      <vt:lpstr>Три интервала размера популяции (без невыгодных мутаций)</vt:lpstr>
      <vt:lpstr>ответ с учетом невыгодных мутаций</vt:lpstr>
      <vt:lpstr>абсолютная частота замен имеет максимум по вероятности мутации </vt:lpstr>
      <vt:lpstr>Выводы 2</vt:lpstr>
      <vt:lpstr>Обзор задач и основных результатов</vt:lpstr>
      <vt:lpstr>Глава 2 Определение действующих факторов и оценка основных параметров эволюции из геномных данных </vt:lpstr>
      <vt:lpstr>глава 3 Многолокусные модели эволюции популяций бесполых организмов и вирусов . </vt:lpstr>
      <vt:lpstr>глава 4 Многолокусная эволюция частично половой популяции </vt:lpstr>
      <vt:lpstr>глава 5 Определение адаптивного ландшафта из геномных данных </vt:lpstr>
      <vt:lpstr>глава 5 Определение адаптивного ландшафта из геномных данных (продолжение) </vt:lpstr>
      <vt:lpstr>глава 6 Эволюционная роль признака </vt:lpstr>
      <vt:lpstr>глава 7 Наперегонки с враждебным биологическим видом </vt:lpstr>
      <vt:lpstr>глава 7 Наперегонки с враждебным биологическим видом (продолжение) </vt:lpstr>
      <vt:lpstr>Спасибо!</vt:lpstr>
      <vt:lpstr>2.1. Почему ВИЧ так быстро эволюционирует?</vt:lpstr>
      <vt:lpstr>2.2. Эффективный размер популяции в среднем ВИЧ- инфицированном? </vt:lpstr>
      <vt:lpstr>2.3. Вероятность рекомбинации ВИЧ?</vt:lpstr>
      <vt:lpstr>3.1. Как генетическое сцепление влияет на адаптацию?</vt:lpstr>
      <vt:lpstr>3.2. А если коэффициент отбора меняется между локусами? </vt:lpstr>
      <vt:lpstr>4.1. Эффект рекомбинации на адаптацию?  </vt:lpstr>
      <vt:lpstr>4.2. Эффект общих предков</vt:lpstr>
      <vt:lpstr>5.1. След эпистаза в геномных данных</vt:lpstr>
      <vt:lpstr>5.2. Можно ли Обнаружить эпистатические пары в одной популяции? </vt:lpstr>
      <vt:lpstr>5.3. как найти эпистаз не имея большого стат. ансамбля?  «Третий локус»</vt:lpstr>
      <vt:lpstr>5.4. Измерение коэффициентов отбора в присутствиИ генетического сцепления</vt:lpstr>
      <vt:lpstr>6.1. Почему ВИЧ вызывает СПИД?</vt:lpstr>
      <vt:lpstr>6.2. Зачем ВИЧ латентное состояние?</vt:lpstr>
      <vt:lpstr>6.3. Оптимальная вероятность мутаций и роль рекомбинации</vt:lpstr>
      <vt:lpstr>7.1. Скорость эволюции вируса гриппа в населении</vt:lpstr>
      <vt:lpstr>6.2. Порядок мутаций ускользания в ВИЧ</vt:lpstr>
      <vt:lpstr>7.3. Может ли ВИЧ ускользнуть генетически от дефектной интерферирующей частицы?</vt:lpstr>
      <vt:lpstr>7.4. Может ли ВИЧ убежать от дефектной интерферирующей частицы на уровне популяции?</vt:lpstr>
      <vt:lpstr>спасибо!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1135</cp:revision>
  <dcterms:created xsi:type="dcterms:W3CDTF">2017-09-05T00:08:04Z</dcterms:created>
  <dcterms:modified xsi:type="dcterms:W3CDTF">2024-05-13T15:21:55Z</dcterms:modified>
</cp:coreProperties>
</file>